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Lato Heavy" charset="1" panose="020F0502020204030203"/>
      <p:regular r:id="rId28"/>
    </p:embeddedFont>
    <p:embeddedFont>
      <p:font typeface="Public Sans Medium" charset="1" panose="00000000000000000000"/>
      <p:regular r:id="rId29"/>
    </p:embeddedFont>
    <p:embeddedFont>
      <p:font typeface="Arimo" charset="1" panose="020B0604020202020204"/>
      <p:regular r:id="rId30"/>
    </p:embeddedFont>
    <p:embeddedFont>
      <p:font typeface="Arimo Bold" charset="1" panose="020B0704020202020204"/>
      <p:regular r:id="rId31"/>
    </p:embeddedFont>
    <p:embeddedFont>
      <p:font typeface="Lato Bold" charset="1" panose="020F0502020204030203"/>
      <p:regular r:id="rId32"/>
    </p:embeddedFont>
    <p:embeddedFont>
      <p:font typeface="Public Sans Bold" charset="1" panose="00000000000000000000"/>
      <p:regular r:id="rId33"/>
    </p:embeddedFont>
    <p:embeddedFont>
      <p:font typeface="Public Sans Bold Italics" charset="1" panose="00000000000000000000"/>
      <p:regular r:id="rId34"/>
    </p:embeddedFont>
    <p:embeddedFont>
      <p:font typeface="Public Sans" charset="1" panose="00000000000000000000"/>
      <p:regular r:id="rId35"/>
    </p:embeddedFont>
    <p:embeddedFont>
      <p:font typeface="Calistoga" charset="1" panose="000005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723823" y="2684897"/>
            <a:ext cx="6790281" cy="5197651"/>
          </a:xfrm>
          <a:custGeom>
            <a:avLst/>
            <a:gdLst/>
            <a:ahLst/>
            <a:cxnLst/>
            <a:rect r="r" b="b" t="t" l="l"/>
            <a:pathLst>
              <a:path h="5197651" w="6790281">
                <a:moveTo>
                  <a:pt x="0" y="0"/>
                </a:moveTo>
                <a:lnTo>
                  <a:pt x="6790281" y="0"/>
                </a:lnTo>
                <a:lnTo>
                  <a:pt x="6790281" y="5197652"/>
                </a:lnTo>
                <a:lnTo>
                  <a:pt x="0" y="5197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247568" y="2862893"/>
            <a:ext cx="9576000" cy="5405927"/>
            <a:chOff x="0" y="0"/>
            <a:chExt cx="12768000" cy="7207903"/>
          </a:xfrm>
        </p:grpSpPr>
        <p:sp>
          <p:nvSpPr>
            <p:cNvPr name="TextBox 4" id="4"/>
            <p:cNvSpPr txBox="true"/>
            <p:nvPr/>
          </p:nvSpPr>
          <p:spPr>
            <a:xfrm rot="0">
              <a:off x="0" y="1434580"/>
              <a:ext cx="12768000" cy="4381500"/>
            </a:xfrm>
            <a:prstGeom prst="rect">
              <a:avLst/>
            </a:prstGeom>
          </p:spPr>
          <p:txBody>
            <a:bodyPr anchor="t" rtlCol="false" tIns="0" lIns="0" bIns="0" rIns="0">
              <a:spAutoFit/>
            </a:bodyPr>
            <a:lstStyle/>
            <a:p>
              <a:pPr algn="l">
                <a:lnSpc>
                  <a:spcPts val="8639"/>
                </a:lnSpc>
              </a:pPr>
              <a:r>
                <a:rPr lang="en-US" sz="7199" b="true">
                  <a:solidFill>
                    <a:srgbClr val="414042"/>
                  </a:solidFill>
                  <a:latin typeface="Lato Heavy"/>
                  <a:ea typeface="Lato Heavy"/>
                  <a:cs typeface="Lato Heavy"/>
                  <a:sym typeface="Lato Heavy"/>
                </a:rPr>
                <a:t>NHẬN DẠNG CHỮ SỐ VIẾT TAY VỚI TENSORFLOW</a:t>
              </a:r>
            </a:p>
          </p:txBody>
        </p:sp>
        <p:sp>
          <p:nvSpPr>
            <p:cNvPr name="TextBox 5" id="5"/>
            <p:cNvSpPr txBox="true"/>
            <p:nvPr/>
          </p:nvSpPr>
          <p:spPr>
            <a:xfrm rot="0">
              <a:off x="0" y="6607193"/>
              <a:ext cx="12226507" cy="600710"/>
            </a:xfrm>
            <a:prstGeom prst="rect">
              <a:avLst/>
            </a:prstGeom>
          </p:spPr>
          <p:txBody>
            <a:bodyPr anchor="t" rtlCol="false" tIns="0" lIns="0" bIns="0" rIns="0">
              <a:spAutoFit/>
            </a:bodyPr>
            <a:lstStyle/>
            <a:p>
              <a:pPr algn="r">
                <a:lnSpc>
                  <a:spcPts val="3779"/>
                </a:lnSpc>
              </a:pPr>
              <a:r>
                <a:rPr lang="en-US" sz="2700" b="true">
                  <a:solidFill>
                    <a:srgbClr val="414042"/>
                  </a:solidFill>
                  <a:latin typeface="Public Sans Medium"/>
                  <a:ea typeface="Public Sans Medium"/>
                  <a:cs typeface="Public Sans Medium"/>
                  <a:sym typeface="Public Sans Medium"/>
                </a:rPr>
                <a:t>NHÓM 14</a:t>
              </a:r>
            </a:p>
          </p:txBody>
        </p:sp>
        <p:sp>
          <p:nvSpPr>
            <p:cNvPr name="TextBox 6" id="6"/>
            <p:cNvSpPr txBox="true"/>
            <p:nvPr/>
          </p:nvSpPr>
          <p:spPr>
            <a:xfrm rot="0">
              <a:off x="0" y="-57150"/>
              <a:ext cx="12226507" cy="588857"/>
            </a:xfrm>
            <a:prstGeom prst="rect">
              <a:avLst/>
            </a:prstGeom>
          </p:spPr>
          <p:txBody>
            <a:bodyPr anchor="t" rtlCol="false" tIns="0" lIns="0" bIns="0" rIns="0">
              <a:spAutoFit/>
            </a:bodyPr>
            <a:lstStyle/>
            <a:p>
              <a:pPr algn="l">
                <a:lnSpc>
                  <a:spcPts val="3745"/>
                </a:lnSpc>
                <a:spcBef>
                  <a:spcPct val="0"/>
                </a:spcBef>
              </a:pPr>
              <a:r>
                <a:rPr lang="en-US" sz="2675" b="true">
                  <a:solidFill>
                    <a:srgbClr val="414042"/>
                  </a:solidFill>
                  <a:latin typeface="Public Sans Medium"/>
                  <a:ea typeface="Public Sans Medium"/>
                  <a:cs typeface="Public Sans Medium"/>
                  <a:sym typeface="Public Sans Medium"/>
                </a:rPr>
                <a:t>Báo cáo đồ án giữa kỳ - Lập trình Python</a:t>
              </a:r>
            </a:p>
          </p:txBody>
        </p:sp>
      </p:grpSp>
      <p:sp>
        <p:nvSpPr>
          <p:cNvPr name="Freeform 7" id="7"/>
          <p:cNvSpPr/>
          <p:nvPr/>
        </p:nvSpPr>
        <p:spPr>
          <a:xfrm flipH="false" flipV="false" rot="0">
            <a:off x="15899449" y="607161"/>
            <a:ext cx="1359851" cy="1352434"/>
          </a:xfrm>
          <a:custGeom>
            <a:avLst/>
            <a:gdLst/>
            <a:ahLst/>
            <a:cxnLst/>
            <a:rect r="r" b="b" t="t" l="l"/>
            <a:pathLst>
              <a:path h="1352434" w="1359851">
                <a:moveTo>
                  <a:pt x="0" y="0"/>
                </a:moveTo>
                <a:lnTo>
                  <a:pt x="1359851" y="0"/>
                </a:lnTo>
                <a:lnTo>
                  <a:pt x="1359851" y="1352433"/>
                </a:lnTo>
                <a:lnTo>
                  <a:pt x="0" y="13524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476269" y="607161"/>
            <a:ext cx="1263911" cy="1352434"/>
          </a:xfrm>
          <a:custGeom>
            <a:avLst/>
            <a:gdLst/>
            <a:ahLst/>
            <a:cxnLst/>
            <a:rect r="r" b="b" t="t" l="l"/>
            <a:pathLst>
              <a:path h="1352434" w="1263911">
                <a:moveTo>
                  <a:pt x="0" y="0"/>
                </a:moveTo>
                <a:lnTo>
                  <a:pt x="1263911" y="0"/>
                </a:lnTo>
                <a:lnTo>
                  <a:pt x="1263911" y="1352433"/>
                </a:lnTo>
                <a:lnTo>
                  <a:pt x="0" y="13524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222A9B"/>
        </a:solidFill>
      </p:bgPr>
    </p:bg>
    <p:spTree>
      <p:nvGrpSpPr>
        <p:cNvPr id="1" name=""/>
        <p:cNvGrpSpPr/>
        <p:nvPr/>
      </p:nvGrpSpPr>
      <p:grpSpPr>
        <a:xfrm>
          <a:off x="0" y="0"/>
          <a:ext cx="0" cy="0"/>
          <a:chOff x="0" y="0"/>
          <a:chExt cx="0" cy="0"/>
        </a:xfrm>
      </p:grpSpPr>
      <p:sp>
        <p:nvSpPr>
          <p:cNvPr name="TextBox 2" id="2"/>
          <p:cNvSpPr txBox="true"/>
          <p:nvPr/>
        </p:nvSpPr>
        <p:spPr>
          <a:xfrm rot="0">
            <a:off x="5829300" y="4572000"/>
            <a:ext cx="6629400" cy="1133475"/>
          </a:xfrm>
          <a:prstGeom prst="rect">
            <a:avLst/>
          </a:prstGeom>
        </p:spPr>
        <p:txBody>
          <a:bodyPr anchor="t" rtlCol="false" tIns="0" lIns="0" bIns="0" rIns="0">
            <a:spAutoFit/>
          </a:bodyPr>
          <a:lstStyle/>
          <a:p>
            <a:pPr algn="l">
              <a:lnSpc>
                <a:spcPts val="8879"/>
              </a:lnSpc>
            </a:pPr>
            <a:r>
              <a:rPr lang="en-US" sz="7399" b="true">
                <a:solidFill>
                  <a:srgbClr val="FFFFFF"/>
                </a:solidFill>
                <a:latin typeface="Public Sans Bold"/>
                <a:ea typeface="Public Sans Bold"/>
                <a:cs typeface="Public Sans Bold"/>
                <a:sym typeface="Public Sans Bold"/>
              </a:rPr>
              <a:t>II. TRIỂN KHAI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156920"/>
            <a:ext cx="16230600" cy="933260"/>
          </a:xfrm>
          <a:custGeom>
            <a:avLst/>
            <a:gdLst/>
            <a:ahLst/>
            <a:cxnLst/>
            <a:rect r="r" b="b" t="t" l="l"/>
            <a:pathLst>
              <a:path h="933260" w="16230600">
                <a:moveTo>
                  <a:pt x="0" y="0"/>
                </a:moveTo>
                <a:lnTo>
                  <a:pt x="16230600" y="0"/>
                </a:lnTo>
                <a:lnTo>
                  <a:pt x="16230600" y="933259"/>
                </a:lnTo>
                <a:lnTo>
                  <a:pt x="0" y="933259"/>
                </a:lnTo>
                <a:lnTo>
                  <a:pt x="0" y="0"/>
                </a:lnTo>
                <a:close/>
              </a:path>
            </a:pathLst>
          </a:custGeom>
          <a:blipFill>
            <a:blip r:embed="rId2"/>
            <a:stretch>
              <a:fillRect l="0" t="0" r="0" b="0"/>
            </a:stretch>
          </a:blipFill>
        </p:spPr>
      </p:sp>
      <p:sp>
        <p:nvSpPr>
          <p:cNvPr name="Freeform 3" id="3"/>
          <p:cNvSpPr/>
          <p:nvPr/>
        </p:nvSpPr>
        <p:spPr>
          <a:xfrm flipH="false" flipV="false" rot="0">
            <a:off x="1028700" y="4422316"/>
            <a:ext cx="16230600" cy="2880932"/>
          </a:xfrm>
          <a:custGeom>
            <a:avLst/>
            <a:gdLst/>
            <a:ahLst/>
            <a:cxnLst/>
            <a:rect r="r" b="b" t="t" l="l"/>
            <a:pathLst>
              <a:path h="2880932" w="16230600">
                <a:moveTo>
                  <a:pt x="0" y="0"/>
                </a:moveTo>
                <a:lnTo>
                  <a:pt x="16230600" y="0"/>
                </a:lnTo>
                <a:lnTo>
                  <a:pt x="16230600" y="2880932"/>
                </a:lnTo>
                <a:lnTo>
                  <a:pt x="0" y="2880932"/>
                </a:lnTo>
                <a:lnTo>
                  <a:pt x="0" y="0"/>
                </a:lnTo>
                <a:close/>
              </a:path>
            </a:pathLst>
          </a:custGeom>
          <a:blipFill>
            <a:blip r:embed="rId3"/>
            <a:stretch>
              <a:fillRect l="-709" t="0" r="0" b="0"/>
            </a:stretch>
          </a:blipFill>
        </p:spPr>
      </p:sp>
      <p:sp>
        <p:nvSpPr>
          <p:cNvPr name="Freeform 4" id="4"/>
          <p:cNvSpPr/>
          <p:nvPr/>
        </p:nvSpPr>
        <p:spPr>
          <a:xfrm flipH="false" flipV="false" rot="0">
            <a:off x="1028700" y="7655673"/>
            <a:ext cx="16230600" cy="1136142"/>
          </a:xfrm>
          <a:custGeom>
            <a:avLst/>
            <a:gdLst/>
            <a:ahLst/>
            <a:cxnLst/>
            <a:rect r="r" b="b" t="t" l="l"/>
            <a:pathLst>
              <a:path h="1136142" w="16230600">
                <a:moveTo>
                  <a:pt x="0" y="0"/>
                </a:moveTo>
                <a:lnTo>
                  <a:pt x="16230600" y="0"/>
                </a:lnTo>
                <a:lnTo>
                  <a:pt x="16230600" y="1136142"/>
                </a:lnTo>
                <a:lnTo>
                  <a:pt x="0" y="1136142"/>
                </a:lnTo>
                <a:lnTo>
                  <a:pt x="0" y="0"/>
                </a:lnTo>
                <a:close/>
              </a:path>
            </a:pathLst>
          </a:custGeom>
          <a:blipFill>
            <a:blip r:embed="rId4"/>
            <a:stretch>
              <a:fillRect l="0" t="0" r="0" b="0"/>
            </a:stretch>
          </a:blipFill>
        </p:spPr>
      </p:sp>
      <p:sp>
        <p:nvSpPr>
          <p:cNvPr name="TextBox 5" id="5"/>
          <p:cNvSpPr txBox="true"/>
          <p:nvPr/>
        </p:nvSpPr>
        <p:spPr>
          <a:xfrm rot="0">
            <a:off x="1028700" y="1045929"/>
            <a:ext cx="9717587" cy="876300"/>
          </a:xfrm>
          <a:prstGeom prst="rect">
            <a:avLst/>
          </a:prstGeom>
        </p:spPr>
        <p:txBody>
          <a:bodyPr anchor="t" rtlCol="false" tIns="0" lIns="0" bIns="0" rIns="0">
            <a:spAutoFit/>
          </a:bodyPr>
          <a:lstStyle/>
          <a:p>
            <a:pPr algn="l">
              <a:lnSpc>
                <a:spcPts val="6839"/>
              </a:lnSpc>
            </a:pPr>
            <a:r>
              <a:rPr lang="en-US" sz="5700" b="true">
                <a:solidFill>
                  <a:srgbClr val="222A9B"/>
                </a:solidFill>
                <a:latin typeface="Public Sans Bold"/>
                <a:ea typeface="Public Sans Bold"/>
                <a:cs typeface="Public Sans Bold"/>
                <a:sym typeface="Public Sans Bold"/>
              </a:rPr>
              <a:t>II. TRIỂN KHAI</a:t>
            </a:r>
          </a:p>
        </p:txBody>
      </p:sp>
      <p:sp>
        <p:nvSpPr>
          <p:cNvPr name="TextBox 6" id="6"/>
          <p:cNvSpPr txBox="true"/>
          <p:nvPr/>
        </p:nvSpPr>
        <p:spPr>
          <a:xfrm rot="0">
            <a:off x="1028700" y="2184460"/>
            <a:ext cx="7787508" cy="620035"/>
          </a:xfrm>
          <a:prstGeom prst="rect">
            <a:avLst/>
          </a:prstGeom>
        </p:spPr>
        <p:txBody>
          <a:bodyPr anchor="t" rtlCol="false" tIns="0" lIns="0" bIns="0" rIns="0">
            <a:spAutoFit/>
          </a:bodyPr>
          <a:lstStyle/>
          <a:p>
            <a:pPr algn="l">
              <a:lnSpc>
                <a:spcPts val="4929"/>
              </a:lnSpc>
              <a:spcBef>
                <a:spcPct val="0"/>
              </a:spcBef>
            </a:pPr>
            <a:r>
              <a:rPr lang="en-US" b="true" sz="3521" i="true">
                <a:solidFill>
                  <a:srgbClr val="182D88"/>
                </a:solidFill>
                <a:latin typeface="Public Sans Bold Italics"/>
                <a:ea typeface="Public Sans Bold Italics"/>
                <a:cs typeface="Public Sans Bold Italics"/>
                <a:sym typeface="Public Sans Bold Italics"/>
              </a:rPr>
              <a:t>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34089"/>
            <a:ext cx="16505156" cy="8818821"/>
          </a:xfrm>
          <a:custGeom>
            <a:avLst/>
            <a:gdLst/>
            <a:ahLst/>
            <a:cxnLst/>
            <a:rect r="r" b="b" t="t" l="l"/>
            <a:pathLst>
              <a:path h="8818821" w="16505156">
                <a:moveTo>
                  <a:pt x="0" y="0"/>
                </a:moveTo>
                <a:lnTo>
                  <a:pt x="16505156" y="0"/>
                </a:lnTo>
                <a:lnTo>
                  <a:pt x="16505156" y="8818822"/>
                </a:lnTo>
                <a:lnTo>
                  <a:pt x="0" y="8818822"/>
                </a:lnTo>
                <a:lnTo>
                  <a:pt x="0" y="0"/>
                </a:lnTo>
                <a:close/>
              </a:path>
            </a:pathLst>
          </a:custGeom>
          <a:blipFill>
            <a:blip r:embed="rId2"/>
            <a:stretch>
              <a:fillRect l="0" t="0" r="-39688"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2680" y="1888227"/>
            <a:ext cx="16316620" cy="2467889"/>
          </a:xfrm>
          <a:custGeom>
            <a:avLst/>
            <a:gdLst/>
            <a:ahLst/>
            <a:cxnLst/>
            <a:rect r="r" b="b" t="t" l="l"/>
            <a:pathLst>
              <a:path h="2467889" w="16316620">
                <a:moveTo>
                  <a:pt x="0" y="0"/>
                </a:moveTo>
                <a:lnTo>
                  <a:pt x="16316620" y="0"/>
                </a:lnTo>
                <a:lnTo>
                  <a:pt x="16316620" y="2467889"/>
                </a:lnTo>
                <a:lnTo>
                  <a:pt x="0" y="2467889"/>
                </a:lnTo>
                <a:lnTo>
                  <a:pt x="0" y="0"/>
                </a:lnTo>
                <a:close/>
              </a:path>
            </a:pathLst>
          </a:custGeom>
          <a:blipFill>
            <a:blip r:embed="rId2"/>
            <a:stretch>
              <a:fillRect l="0" t="0" r="0" b="0"/>
            </a:stretch>
          </a:blipFill>
        </p:spPr>
      </p:sp>
      <p:sp>
        <p:nvSpPr>
          <p:cNvPr name="Freeform 3" id="3"/>
          <p:cNvSpPr/>
          <p:nvPr/>
        </p:nvSpPr>
        <p:spPr>
          <a:xfrm flipH="false" flipV="false" rot="0">
            <a:off x="1028700" y="4727591"/>
            <a:ext cx="16230600" cy="831818"/>
          </a:xfrm>
          <a:custGeom>
            <a:avLst/>
            <a:gdLst/>
            <a:ahLst/>
            <a:cxnLst/>
            <a:rect r="r" b="b" t="t" l="l"/>
            <a:pathLst>
              <a:path h="831818" w="16230600">
                <a:moveTo>
                  <a:pt x="0" y="0"/>
                </a:moveTo>
                <a:lnTo>
                  <a:pt x="16230600" y="0"/>
                </a:lnTo>
                <a:lnTo>
                  <a:pt x="16230600" y="831818"/>
                </a:lnTo>
                <a:lnTo>
                  <a:pt x="0" y="831818"/>
                </a:lnTo>
                <a:lnTo>
                  <a:pt x="0" y="0"/>
                </a:lnTo>
                <a:close/>
              </a:path>
            </a:pathLst>
          </a:custGeom>
          <a:blipFill>
            <a:blip r:embed="rId3"/>
            <a:stretch>
              <a:fillRect l="0" t="0" r="0" b="0"/>
            </a:stretch>
          </a:blipFill>
        </p:spPr>
      </p:sp>
      <p:sp>
        <p:nvSpPr>
          <p:cNvPr name="Freeform 4" id="4"/>
          <p:cNvSpPr/>
          <p:nvPr/>
        </p:nvSpPr>
        <p:spPr>
          <a:xfrm flipH="false" flipV="false" rot="0">
            <a:off x="942680" y="5928399"/>
            <a:ext cx="18517510" cy="2638745"/>
          </a:xfrm>
          <a:custGeom>
            <a:avLst/>
            <a:gdLst/>
            <a:ahLst/>
            <a:cxnLst/>
            <a:rect r="r" b="b" t="t" l="l"/>
            <a:pathLst>
              <a:path h="2638745" w="18517510">
                <a:moveTo>
                  <a:pt x="0" y="0"/>
                </a:moveTo>
                <a:lnTo>
                  <a:pt x="18517510" y="0"/>
                </a:lnTo>
                <a:lnTo>
                  <a:pt x="18517510" y="2638745"/>
                </a:lnTo>
                <a:lnTo>
                  <a:pt x="0" y="2638745"/>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4681571" cy="8607071"/>
          </a:xfrm>
          <a:custGeom>
            <a:avLst/>
            <a:gdLst/>
            <a:ahLst/>
            <a:cxnLst/>
            <a:rect r="r" b="b" t="t" l="l"/>
            <a:pathLst>
              <a:path h="8607071" w="14681571">
                <a:moveTo>
                  <a:pt x="0" y="0"/>
                </a:moveTo>
                <a:lnTo>
                  <a:pt x="14681571" y="0"/>
                </a:lnTo>
                <a:lnTo>
                  <a:pt x="14681571" y="8607071"/>
                </a:lnTo>
                <a:lnTo>
                  <a:pt x="0" y="8607071"/>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71010" y="3156920"/>
            <a:ext cx="5798549" cy="5809722"/>
          </a:xfrm>
          <a:custGeom>
            <a:avLst/>
            <a:gdLst/>
            <a:ahLst/>
            <a:cxnLst/>
            <a:rect r="r" b="b" t="t" l="l"/>
            <a:pathLst>
              <a:path h="5809722" w="5798549">
                <a:moveTo>
                  <a:pt x="0" y="0"/>
                </a:moveTo>
                <a:lnTo>
                  <a:pt x="5798549" y="0"/>
                </a:lnTo>
                <a:lnTo>
                  <a:pt x="5798549" y="5809721"/>
                </a:lnTo>
                <a:lnTo>
                  <a:pt x="0" y="5809721"/>
                </a:lnTo>
                <a:lnTo>
                  <a:pt x="0" y="0"/>
                </a:lnTo>
                <a:close/>
              </a:path>
            </a:pathLst>
          </a:custGeom>
          <a:blipFill>
            <a:blip r:embed="rId2"/>
            <a:stretch>
              <a:fillRect l="0" t="0" r="0" b="0"/>
            </a:stretch>
          </a:blipFill>
        </p:spPr>
      </p:sp>
      <p:sp>
        <p:nvSpPr>
          <p:cNvPr name="TextBox 3" id="3"/>
          <p:cNvSpPr txBox="true"/>
          <p:nvPr/>
        </p:nvSpPr>
        <p:spPr>
          <a:xfrm rot="0">
            <a:off x="1028700" y="1045929"/>
            <a:ext cx="9717587" cy="876300"/>
          </a:xfrm>
          <a:prstGeom prst="rect">
            <a:avLst/>
          </a:prstGeom>
        </p:spPr>
        <p:txBody>
          <a:bodyPr anchor="t" rtlCol="false" tIns="0" lIns="0" bIns="0" rIns="0">
            <a:spAutoFit/>
          </a:bodyPr>
          <a:lstStyle/>
          <a:p>
            <a:pPr algn="l">
              <a:lnSpc>
                <a:spcPts val="6839"/>
              </a:lnSpc>
            </a:pPr>
            <a:r>
              <a:rPr lang="en-US" sz="5700" b="true">
                <a:solidFill>
                  <a:srgbClr val="222A9B"/>
                </a:solidFill>
                <a:latin typeface="Public Sans Bold"/>
                <a:ea typeface="Public Sans Bold"/>
                <a:cs typeface="Public Sans Bold"/>
                <a:sym typeface="Public Sans Bold"/>
              </a:rPr>
              <a:t>II. TRIỂN KHAI</a:t>
            </a:r>
          </a:p>
        </p:txBody>
      </p:sp>
      <p:sp>
        <p:nvSpPr>
          <p:cNvPr name="TextBox 4" id="4"/>
          <p:cNvSpPr txBox="true"/>
          <p:nvPr/>
        </p:nvSpPr>
        <p:spPr>
          <a:xfrm rot="0">
            <a:off x="1028700" y="2184460"/>
            <a:ext cx="7787508" cy="620035"/>
          </a:xfrm>
          <a:prstGeom prst="rect">
            <a:avLst/>
          </a:prstGeom>
        </p:spPr>
        <p:txBody>
          <a:bodyPr anchor="t" rtlCol="false" tIns="0" lIns="0" bIns="0" rIns="0">
            <a:spAutoFit/>
          </a:bodyPr>
          <a:lstStyle/>
          <a:p>
            <a:pPr algn="l">
              <a:lnSpc>
                <a:spcPts val="4929"/>
              </a:lnSpc>
              <a:spcBef>
                <a:spcPct val="0"/>
              </a:spcBef>
            </a:pPr>
            <a:r>
              <a:rPr lang="en-US" b="true" sz="3521" i="true">
                <a:solidFill>
                  <a:srgbClr val="182D88"/>
                </a:solidFill>
                <a:latin typeface="Public Sans Bold Italics"/>
                <a:ea typeface="Public Sans Bold Italics"/>
                <a:cs typeface="Public Sans Bold Italics"/>
                <a:sym typeface="Public Sans Bold Italics"/>
              </a:rPr>
              <a:t>Kết quả</a:t>
            </a:r>
          </a:p>
        </p:txBody>
      </p:sp>
      <p:sp>
        <p:nvSpPr>
          <p:cNvPr name="Freeform 5" id="5"/>
          <p:cNvSpPr/>
          <p:nvPr/>
        </p:nvSpPr>
        <p:spPr>
          <a:xfrm flipH="false" flipV="false" rot="0">
            <a:off x="6304884" y="3156920"/>
            <a:ext cx="5866127" cy="5809722"/>
          </a:xfrm>
          <a:custGeom>
            <a:avLst/>
            <a:gdLst/>
            <a:ahLst/>
            <a:cxnLst/>
            <a:rect r="r" b="b" t="t" l="l"/>
            <a:pathLst>
              <a:path h="5809722" w="5866127">
                <a:moveTo>
                  <a:pt x="0" y="0"/>
                </a:moveTo>
                <a:lnTo>
                  <a:pt x="5866126" y="0"/>
                </a:lnTo>
                <a:lnTo>
                  <a:pt x="5866126" y="5809721"/>
                </a:lnTo>
                <a:lnTo>
                  <a:pt x="0" y="5809721"/>
                </a:lnTo>
                <a:lnTo>
                  <a:pt x="0" y="0"/>
                </a:lnTo>
                <a:close/>
              </a:path>
            </a:pathLst>
          </a:custGeom>
          <a:blipFill>
            <a:blip r:embed="rId3"/>
            <a:stretch>
              <a:fillRect l="0" t="0" r="0" b="0"/>
            </a:stretch>
          </a:blipFill>
        </p:spPr>
      </p:sp>
      <p:sp>
        <p:nvSpPr>
          <p:cNvPr name="Freeform 6" id="6"/>
          <p:cNvSpPr/>
          <p:nvPr/>
        </p:nvSpPr>
        <p:spPr>
          <a:xfrm flipH="false" flipV="false" rot="0">
            <a:off x="318441" y="3156920"/>
            <a:ext cx="5986443" cy="5809722"/>
          </a:xfrm>
          <a:custGeom>
            <a:avLst/>
            <a:gdLst/>
            <a:ahLst/>
            <a:cxnLst/>
            <a:rect r="r" b="b" t="t" l="l"/>
            <a:pathLst>
              <a:path h="5809722" w="5986443">
                <a:moveTo>
                  <a:pt x="0" y="0"/>
                </a:moveTo>
                <a:lnTo>
                  <a:pt x="5986443" y="0"/>
                </a:lnTo>
                <a:lnTo>
                  <a:pt x="5986443" y="5809721"/>
                </a:lnTo>
                <a:lnTo>
                  <a:pt x="0" y="5809721"/>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99417" y="2245399"/>
            <a:ext cx="5785012" cy="5796202"/>
          </a:xfrm>
          <a:custGeom>
            <a:avLst/>
            <a:gdLst/>
            <a:ahLst/>
            <a:cxnLst/>
            <a:rect r="r" b="b" t="t" l="l"/>
            <a:pathLst>
              <a:path h="5796202" w="5785012">
                <a:moveTo>
                  <a:pt x="0" y="0"/>
                </a:moveTo>
                <a:lnTo>
                  <a:pt x="5785013" y="0"/>
                </a:lnTo>
                <a:lnTo>
                  <a:pt x="5785013" y="5796202"/>
                </a:lnTo>
                <a:lnTo>
                  <a:pt x="0" y="5796202"/>
                </a:lnTo>
                <a:lnTo>
                  <a:pt x="0" y="0"/>
                </a:lnTo>
                <a:close/>
              </a:path>
            </a:pathLst>
          </a:custGeom>
          <a:blipFill>
            <a:blip r:embed="rId2"/>
            <a:stretch>
              <a:fillRect l="0" t="0" r="0" b="0"/>
            </a:stretch>
          </a:blipFill>
        </p:spPr>
      </p:sp>
      <p:sp>
        <p:nvSpPr>
          <p:cNvPr name="Freeform 3" id="3"/>
          <p:cNvSpPr/>
          <p:nvPr/>
        </p:nvSpPr>
        <p:spPr>
          <a:xfrm flipH="false" flipV="false" rot="0">
            <a:off x="6133212" y="2245399"/>
            <a:ext cx="6140421" cy="5796202"/>
          </a:xfrm>
          <a:custGeom>
            <a:avLst/>
            <a:gdLst/>
            <a:ahLst/>
            <a:cxnLst/>
            <a:rect r="r" b="b" t="t" l="l"/>
            <a:pathLst>
              <a:path h="5796202" w="6140421">
                <a:moveTo>
                  <a:pt x="0" y="0"/>
                </a:moveTo>
                <a:lnTo>
                  <a:pt x="6140421" y="0"/>
                </a:lnTo>
                <a:lnTo>
                  <a:pt x="6140421" y="5796202"/>
                </a:lnTo>
                <a:lnTo>
                  <a:pt x="0" y="5796202"/>
                </a:lnTo>
                <a:lnTo>
                  <a:pt x="0" y="0"/>
                </a:lnTo>
                <a:close/>
              </a:path>
            </a:pathLst>
          </a:custGeom>
          <a:blipFill>
            <a:blip r:embed="rId3"/>
            <a:stretch>
              <a:fillRect l="0" t="0" r="0" b="0"/>
            </a:stretch>
          </a:blipFill>
        </p:spPr>
      </p:sp>
      <p:sp>
        <p:nvSpPr>
          <p:cNvPr name="Freeform 4" id="4"/>
          <p:cNvSpPr/>
          <p:nvPr/>
        </p:nvSpPr>
        <p:spPr>
          <a:xfrm flipH="false" flipV="false" rot="0">
            <a:off x="303570" y="2245399"/>
            <a:ext cx="5829642" cy="5796202"/>
          </a:xfrm>
          <a:custGeom>
            <a:avLst/>
            <a:gdLst/>
            <a:ahLst/>
            <a:cxnLst/>
            <a:rect r="r" b="b" t="t" l="l"/>
            <a:pathLst>
              <a:path h="5796202" w="5829642">
                <a:moveTo>
                  <a:pt x="0" y="0"/>
                </a:moveTo>
                <a:lnTo>
                  <a:pt x="5829642" y="0"/>
                </a:lnTo>
                <a:lnTo>
                  <a:pt x="5829642" y="5796202"/>
                </a:lnTo>
                <a:lnTo>
                  <a:pt x="0" y="5796202"/>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47728" y="2248802"/>
            <a:ext cx="5687165" cy="5798460"/>
          </a:xfrm>
          <a:custGeom>
            <a:avLst/>
            <a:gdLst/>
            <a:ahLst/>
            <a:cxnLst/>
            <a:rect r="r" b="b" t="t" l="l"/>
            <a:pathLst>
              <a:path h="5798460" w="5687165">
                <a:moveTo>
                  <a:pt x="0" y="0"/>
                </a:moveTo>
                <a:lnTo>
                  <a:pt x="5687165" y="0"/>
                </a:lnTo>
                <a:lnTo>
                  <a:pt x="5687165" y="5798460"/>
                </a:lnTo>
                <a:lnTo>
                  <a:pt x="0" y="5798460"/>
                </a:lnTo>
                <a:lnTo>
                  <a:pt x="0" y="0"/>
                </a:lnTo>
                <a:close/>
              </a:path>
            </a:pathLst>
          </a:custGeom>
          <a:blipFill>
            <a:blip r:embed="rId2"/>
            <a:stretch>
              <a:fillRect l="0" t="0" r="0" b="0"/>
            </a:stretch>
          </a:blipFill>
        </p:spPr>
      </p:sp>
      <p:sp>
        <p:nvSpPr>
          <p:cNvPr name="Freeform 3" id="3"/>
          <p:cNvSpPr/>
          <p:nvPr/>
        </p:nvSpPr>
        <p:spPr>
          <a:xfrm flipH="false" flipV="false" rot="0">
            <a:off x="453107" y="2244270"/>
            <a:ext cx="5780673" cy="5802992"/>
          </a:xfrm>
          <a:custGeom>
            <a:avLst/>
            <a:gdLst/>
            <a:ahLst/>
            <a:cxnLst/>
            <a:rect r="r" b="b" t="t" l="l"/>
            <a:pathLst>
              <a:path h="5802992" w="5780673">
                <a:moveTo>
                  <a:pt x="0" y="0"/>
                </a:moveTo>
                <a:lnTo>
                  <a:pt x="5780673" y="0"/>
                </a:lnTo>
                <a:lnTo>
                  <a:pt x="5780673" y="5802992"/>
                </a:lnTo>
                <a:lnTo>
                  <a:pt x="0" y="5802992"/>
                </a:lnTo>
                <a:lnTo>
                  <a:pt x="0" y="0"/>
                </a:lnTo>
                <a:close/>
              </a:path>
            </a:pathLst>
          </a:custGeom>
          <a:blipFill>
            <a:blip r:embed="rId3"/>
            <a:stretch>
              <a:fillRect l="0" t="0" r="0" b="0"/>
            </a:stretch>
          </a:blipFill>
        </p:spPr>
      </p:sp>
      <p:sp>
        <p:nvSpPr>
          <p:cNvPr name="Freeform 4" id="4"/>
          <p:cNvSpPr/>
          <p:nvPr/>
        </p:nvSpPr>
        <p:spPr>
          <a:xfrm flipH="false" flipV="false" rot="0">
            <a:off x="6233780" y="2239738"/>
            <a:ext cx="5913948" cy="5802992"/>
          </a:xfrm>
          <a:custGeom>
            <a:avLst/>
            <a:gdLst/>
            <a:ahLst/>
            <a:cxnLst/>
            <a:rect r="r" b="b" t="t" l="l"/>
            <a:pathLst>
              <a:path h="5802992" w="5913948">
                <a:moveTo>
                  <a:pt x="0" y="0"/>
                </a:moveTo>
                <a:lnTo>
                  <a:pt x="5913948" y="0"/>
                </a:lnTo>
                <a:lnTo>
                  <a:pt x="5913948" y="5802992"/>
                </a:lnTo>
                <a:lnTo>
                  <a:pt x="0" y="5802992"/>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54293" y="2162598"/>
            <a:ext cx="6051965" cy="5961805"/>
          </a:xfrm>
          <a:custGeom>
            <a:avLst/>
            <a:gdLst/>
            <a:ahLst/>
            <a:cxnLst/>
            <a:rect r="r" b="b" t="t" l="l"/>
            <a:pathLst>
              <a:path h="5961805" w="6051965">
                <a:moveTo>
                  <a:pt x="0" y="0"/>
                </a:moveTo>
                <a:lnTo>
                  <a:pt x="6051964" y="0"/>
                </a:lnTo>
                <a:lnTo>
                  <a:pt x="6051964" y="5961804"/>
                </a:lnTo>
                <a:lnTo>
                  <a:pt x="0" y="5961804"/>
                </a:lnTo>
                <a:lnTo>
                  <a:pt x="0" y="0"/>
                </a:lnTo>
                <a:close/>
              </a:path>
            </a:pathLst>
          </a:custGeom>
          <a:blipFill>
            <a:blip r:embed="rId2"/>
            <a:stretch>
              <a:fillRect l="0" t="0" r="0" b="0"/>
            </a:stretch>
          </a:blipFill>
        </p:spPr>
      </p:sp>
      <p:sp>
        <p:nvSpPr>
          <p:cNvPr name="Freeform 3" id="3"/>
          <p:cNvSpPr/>
          <p:nvPr/>
        </p:nvSpPr>
        <p:spPr>
          <a:xfrm flipH="false" flipV="false" rot="0">
            <a:off x="6114794" y="2162598"/>
            <a:ext cx="5790489" cy="5961805"/>
          </a:xfrm>
          <a:custGeom>
            <a:avLst/>
            <a:gdLst/>
            <a:ahLst/>
            <a:cxnLst/>
            <a:rect r="r" b="b" t="t" l="l"/>
            <a:pathLst>
              <a:path h="5961805" w="5790489">
                <a:moveTo>
                  <a:pt x="0" y="0"/>
                </a:moveTo>
                <a:lnTo>
                  <a:pt x="5790489" y="0"/>
                </a:lnTo>
                <a:lnTo>
                  <a:pt x="5790489" y="5961804"/>
                </a:lnTo>
                <a:lnTo>
                  <a:pt x="0" y="5961804"/>
                </a:lnTo>
                <a:lnTo>
                  <a:pt x="0" y="0"/>
                </a:lnTo>
                <a:close/>
              </a:path>
            </a:pathLst>
          </a:custGeom>
          <a:blipFill>
            <a:blip r:embed="rId3"/>
            <a:stretch>
              <a:fillRect l="0" t="0" r="0" b="0"/>
            </a:stretch>
          </a:blipFill>
        </p:spPr>
      </p:sp>
      <p:sp>
        <p:nvSpPr>
          <p:cNvPr name="Freeform 4" id="4"/>
          <p:cNvSpPr/>
          <p:nvPr/>
        </p:nvSpPr>
        <p:spPr>
          <a:xfrm flipH="false" flipV="false" rot="0">
            <a:off x="281743" y="2162598"/>
            <a:ext cx="5881857" cy="5961805"/>
          </a:xfrm>
          <a:custGeom>
            <a:avLst/>
            <a:gdLst/>
            <a:ahLst/>
            <a:cxnLst/>
            <a:rect r="r" b="b" t="t" l="l"/>
            <a:pathLst>
              <a:path h="5961805" w="5881857">
                <a:moveTo>
                  <a:pt x="0" y="0"/>
                </a:moveTo>
                <a:lnTo>
                  <a:pt x="5881857" y="0"/>
                </a:lnTo>
                <a:lnTo>
                  <a:pt x="5881857" y="5961804"/>
                </a:lnTo>
                <a:lnTo>
                  <a:pt x="0" y="5961804"/>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222A9B"/>
        </a:solidFill>
      </p:bgPr>
    </p:bg>
    <p:spTree>
      <p:nvGrpSpPr>
        <p:cNvPr id="1" name=""/>
        <p:cNvGrpSpPr/>
        <p:nvPr/>
      </p:nvGrpSpPr>
      <p:grpSpPr>
        <a:xfrm>
          <a:off x="0" y="0"/>
          <a:ext cx="0" cy="0"/>
          <a:chOff x="0" y="0"/>
          <a:chExt cx="0" cy="0"/>
        </a:xfrm>
      </p:grpSpPr>
      <p:sp>
        <p:nvSpPr>
          <p:cNvPr name="TextBox 2" id="2"/>
          <p:cNvSpPr txBox="true"/>
          <p:nvPr/>
        </p:nvSpPr>
        <p:spPr>
          <a:xfrm rot="0">
            <a:off x="6017132" y="4495165"/>
            <a:ext cx="6253735" cy="1210945"/>
          </a:xfrm>
          <a:prstGeom prst="rect">
            <a:avLst/>
          </a:prstGeom>
        </p:spPr>
        <p:txBody>
          <a:bodyPr anchor="t" rtlCol="false" tIns="0" lIns="0" bIns="0" rIns="0">
            <a:spAutoFit/>
          </a:bodyPr>
          <a:lstStyle/>
          <a:p>
            <a:pPr algn="l">
              <a:lnSpc>
                <a:spcPts val="9619"/>
              </a:lnSpc>
            </a:pPr>
            <a:r>
              <a:rPr lang="en-US" sz="7399" b="true">
                <a:solidFill>
                  <a:srgbClr val="FFFFFF"/>
                </a:solidFill>
                <a:latin typeface="Public Sans Bold"/>
                <a:ea typeface="Public Sans Bold"/>
                <a:cs typeface="Public Sans Bold"/>
                <a:sym typeface="Public Sans Bold"/>
              </a:rPr>
              <a:t>III. KẾT LUẬN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796780" y="1952851"/>
            <a:ext cx="1450657" cy="6471032"/>
            <a:chOff x="0" y="0"/>
            <a:chExt cx="1934210" cy="8628043"/>
          </a:xfrm>
        </p:grpSpPr>
        <p:sp>
          <p:nvSpPr>
            <p:cNvPr name="AutoShape 3" id="3"/>
            <p:cNvSpPr/>
            <p:nvPr/>
          </p:nvSpPr>
          <p:spPr>
            <a:xfrm rot="0">
              <a:off x="0" y="1606040"/>
              <a:ext cx="1934210" cy="7022003"/>
            </a:xfrm>
            <a:prstGeom prst="rect">
              <a:avLst/>
            </a:prstGeom>
            <a:solidFill>
              <a:srgbClr val="191919">
                <a:alpha val="4706"/>
              </a:srgbClr>
            </a:solidFill>
          </p:spPr>
        </p:sp>
        <p:grpSp>
          <p:nvGrpSpPr>
            <p:cNvPr name="Group 4" id="4"/>
            <p:cNvGrpSpPr/>
            <p:nvPr/>
          </p:nvGrpSpPr>
          <p:grpSpPr>
            <a:xfrm rot="0">
              <a:off x="0" y="0"/>
              <a:ext cx="1934210" cy="1884151"/>
              <a:chOff x="0" y="0"/>
              <a:chExt cx="3924555" cy="3822984"/>
            </a:xfrm>
          </p:grpSpPr>
          <p:sp>
            <p:nvSpPr>
              <p:cNvPr name="Freeform 5" id="5"/>
              <p:cNvSpPr/>
              <p:nvPr/>
            </p:nvSpPr>
            <p:spPr>
              <a:xfrm flipH="false" flipV="false" rot="0">
                <a:off x="0" y="0"/>
                <a:ext cx="3924555" cy="3822984"/>
              </a:xfrm>
              <a:custGeom>
                <a:avLst/>
                <a:gdLst/>
                <a:ahLst/>
                <a:cxnLst/>
                <a:rect r="r" b="b" t="t" l="l"/>
                <a:pathLst>
                  <a:path h="3822984" w="3924555">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EDAD8"/>
              </a:solidFill>
            </p:spPr>
          </p:sp>
        </p:grpSp>
        <p:grpSp>
          <p:nvGrpSpPr>
            <p:cNvPr name="Group 6" id="6"/>
            <p:cNvGrpSpPr/>
            <p:nvPr/>
          </p:nvGrpSpPr>
          <p:grpSpPr>
            <a:xfrm rot="0">
              <a:off x="0" y="3371946"/>
              <a:ext cx="1934210" cy="1884151"/>
              <a:chOff x="0" y="0"/>
              <a:chExt cx="3924555" cy="3822984"/>
            </a:xfrm>
          </p:grpSpPr>
          <p:sp>
            <p:nvSpPr>
              <p:cNvPr name="Freeform 7" id="7"/>
              <p:cNvSpPr/>
              <p:nvPr/>
            </p:nvSpPr>
            <p:spPr>
              <a:xfrm flipH="false" flipV="false" rot="0">
                <a:off x="0" y="0"/>
                <a:ext cx="3924555" cy="3822984"/>
              </a:xfrm>
              <a:custGeom>
                <a:avLst/>
                <a:gdLst/>
                <a:ahLst/>
                <a:cxnLst/>
                <a:rect r="r" b="b" t="t" l="l"/>
                <a:pathLst>
                  <a:path h="3822984" w="3924555">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7C9EF"/>
              </a:solidFill>
            </p:spPr>
          </p:sp>
        </p:grpSp>
        <p:grpSp>
          <p:nvGrpSpPr>
            <p:cNvPr name="Group 8" id="8"/>
            <p:cNvGrpSpPr/>
            <p:nvPr/>
          </p:nvGrpSpPr>
          <p:grpSpPr>
            <a:xfrm rot="0">
              <a:off x="0" y="6743892"/>
              <a:ext cx="1934210" cy="1884151"/>
              <a:chOff x="0" y="0"/>
              <a:chExt cx="3924555" cy="3822984"/>
            </a:xfrm>
          </p:grpSpPr>
          <p:sp>
            <p:nvSpPr>
              <p:cNvPr name="Freeform 9" id="9"/>
              <p:cNvSpPr/>
              <p:nvPr/>
            </p:nvSpPr>
            <p:spPr>
              <a:xfrm flipH="false" flipV="false" rot="0">
                <a:off x="0" y="0"/>
                <a:ext cx="3924555" cy="3822984"/>
              </a:xfrm>
              <a:custGeom>
                <a:avLst/>
                <a:gdLst/>
                <a:ahLst/>
                <a:cxnLst/>
                <a:rect r="r" b="b" t="t" l="l"/>
                <a:pathLst>
                  <a:path h="3822984" w="3924555">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2C92D5"/>
              </a:solidFill>
            </p:spPr>
          </p:sp>
        </p:grpSp>
        <p:sp>
          <p:nvSpPr>
            <p:cNvPr name="Freeform 10" id="10"/>
            <p:cNvSpPr/>
            <p:nvPr/>
          </p:nvSpPr>
          <p:spPr>
            <a:xfrm flipH="false" flipV="false" rot="0">
              <a:off x="457004" y="3803920"/>
              <a:ext cx="1020203" cy="1020203"/>
            </a:xfrm>
            <a:custGeom>
              <a:avLst/>
              <a:gdLst/>
              <a:ahLst/>
              <a:cxnLst/>
              <a:rect r="r" b="b" t="t" l="l"/>
              <a:pathLst>
                <a:path h="1020203" w="1020203">
                  <a:moveTo>
                    <a:pt x="0" y="0"/>
                  </a:moveTo>
                  <a:lnTo>
                    <a:pt x="1020202" y="0"/>
                  </a:lnTo>
                  <a:lnTo>
                    <a:pt x="1020202" y="1020203"/>
                  </a:lnTo>
                  <a:lnTo>
                    <a:pt x="0" y="1020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389345" y="7108208"/>
              <a:ext cx="1155520" cy="1155520"/>
            </a:xfrm>
            <a:custGeom>
              <a:avLst/>
              <a:gdLst/>
              <a:ahLst/>
              <a:cxnLst/>
              <a:rect r="r" b="b" t="t" l="l"/>
              <a:pathLst>
                <a:path h="1155520" w="1155520">
                  <a:moveTo>
                    <a:pt x="0" y="0"/>
                  </a:moveTo>
                  <a:lnTo>
                    <a:pt x="1155520" y="0"/>
                  </a:lnTo>
                  <a:lnTo>
                    <a:pt x="1155520" y="1155520"/>
                  </a:lnTo>
                  <a:lnTo>
                    <a:pt x="0" y="1155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23559" y="415252"/>
              <a:ext cx="1053647" cy="1053647"/>
            </a:xfrm>
            <a:custGeom>
              <a:avLst/>
              <a:gdLst/>
              <a:ahLst/>
              <a:cxnLst/>
              <a:rect r="r" b="b" t="t" l="l"/>
              <a:pathLst>
                <a:path h="1053647" w="1053647">
                  <a:moveTo>
                    <a:pt x="0" y="0"/>
                  </a:moveTo>
                  <a:lnTo>
                    <a:pt x="1053647" y="0"/>
                  </a:lnTo>
                  <a:lnTo>
                    <a:pt x="1053647" y="1053647"/>
                  </a:lnTo>
                  <a:lnTo>
                    <a:pt x="0" y="10536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13" id="13"/>
          <p:cNvSpPr/>
          <p:nvPr/>
        </p:nvSpPr>
        <p:spPr>
          <a:xfrm rot="0">
            <a:off x="-1453" y="2850079"/>
            <a:ext cx="1028700" cy="2201836"/>
          </a:xfrm>
          <a:prstGeom prst="rect">
            <a:avLst/>
          </a:prstGeom>
          <a:solidFill>
            <a:srgbClr val="3EDAD8"/>
          </a:solidFill>
        </p:spPr>
      </p:sp>
      <p:sp>
        <p:nvSpPr>
          <p:cNvPr name="Freeform 14" id="14"/>
          <p:cNvSpPr/>
          <p:nvPr/>
        </p:nvSpPr>
        <p:spPr>
          <a:xfrm flipH="false" flipV="false" rot="0">
            <a:off x="15899449" y="8072276"/>
            <a:ext cx="1359851" cy="1352434"/>
          </a:xfrm>
          <a:custGeom>
            <a:avLst/>
            <a:gdLst/>
            <a:ahLst/>
            <a:cxnLst/>
            <a:rect r="r" b="b" t="t" l="l"/>
            <a:pathLst>
              <a:path h="1352434" w="1359851">
                <a:moveTo>
                  <a:pt x="0" y="0"/>
                </a:moveTo>
                <a:lnTo>
                  <a:pt x="1359851" y="0"/>
                </a:lnTo>
                <a:lnTo>
                  <a:pt x="1359851" y="1352434"/>
                </a:lnTo>
                <a:lnTo>
                  <a:pt x="0" y="13524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8818938" y="2388520"/>
            <a:ext cx="7906669" cy="1064883"/>
          </a:xfrm>
          <a:prstGeom prst="rect">
            <a:avLst/>
          </a:prstGeom>
        </p:spPr>
        <p:txBody>
          <a:bodyPr anchor="t" rtlCol="false" tIns="0" lIns="0" bIns="0" rIns="0">
            <a:spAutoFit/>
          </a:bodyPr>
          <a:lstStyle/>
          <a:p>
            <a:pPr algn="l">
              <a:lnSpc>
                <a:spcPts val="4200"/>
              </a:lnSpc>
            </a:pPr>
            <a:r>
              <a:rPr lang="en-US" sz="2800" spc="140">
                <a:solidFill>
                  <a:srgbClr val="191919"/>
                </a:solidFill>
                <a:latin typeface="Arimo"/>
                <a:ea typeface="Arimo"/>
                <a:cs typeface="Arimo"/>
                <a:sym typeface="Arimo"/>
              </a:rPr>
              <a:t>Khái niệm, cách thức hoạt động, đặc điểm, ứng dụng, tài liệu tham khảo,...</a:t>
            </a:r>
          </a:p>
        </p:txBody>
      </p:sp>
      <p:sp>
        <p:nvSpPr>
          <p:cNvPr name="TextBox 16" id="16"/>
          <p:cNvSpPr txBox="true"/>
          <p:nvPr/>
        </p:nvSpPr>
        <p:spPr>
          <a:xfrm rot="0">
            <a:off x="8818938" y="1905226"/>
            <a:ext cx="8697496" cy="588069"/>
          </a:xfrm>
          <a:prstGeom prst="rect">
            <a:avLst/>
          </a:prstGeom>
        </p:spPr>
        <p:txBody>
          <a:bodyPr anchor="t" rtlCol="false" tIns="0" lIns="0" bIns="0" rIns="0">
            <a:spAutoFit/>
          </a:bodyPr>
          <a:lstStyle/>
          <a:p>
            <a:pPr algn="l" marL="0" indent="0" lvl="0">
              <a:lnSpc>
                <a:spcPts val="4580"/>
              </a:lnSpc>
              <a:spcBef>
                <a:spcPct val="0"/>
              </a:spcBef>
            </a:pPr>
            <a:r>
              <a:rPr lang="en-US" b="true" sz="3550" spc="138">
                <a:solidFill>
                  <a:srgbClr val="191919"/>
                </a:solidFill>
                <a:latin typeface="Arimo Bold"/>
                <a:ea typeface="Arimo Bold"/>
                <a:cs typeface="Arimo Bold"/>
                <a:sym typeface="Arimo Bold"/>
              </a:rPr>
              <a:t>I. THƯ VIỆN TENSORFLOW</a:t>
            </a:r>
          </a:p>
        </p:txBody>
      </p:sp>
      <p:sp>
        <p:nvSpPr>
          <p:cNvPr name="TextBox 17" id="17"/>
          <p:cNvSpPr txBox="true"/>
          <p:nvPr/>
        </p:nvSpPr>
        <p:spPr>
          <a:xfrm rot="0">
            <a:off x="8704638" y="6978781"/>
            <a:ext cx="8697496" cy="588069"/>
          </a:xfrm>
          <a:prstGeom prst="rect">
            <a:avLst/>
          </a:prstGeom>
        </p:spPr>
        <p:txBody>
          <a:bodyPr anchor="t" rtlCol="false" tIns="0" lIns="0" bIns="0" rIns="0">
            <a:spAutoFit/>
          </a:bodyPr>
          <a:lstStyle/>
          <a:p>
            <a:pPr algn="l" marL="0" indent="0" lvl="0">
              <a:lnSpc>
                <a:spcPts val="4580"/>
              </a:lnSpc>
              <a:spcBef>
                <a:spcPct val="0"/>
              </a:spcBef>
            </a:pPr>
            <a:r>
              <a:rPr lang="en-US" b="true" sz="3550" spc="138">
                <a:solidFill>
                  <a:srgbClr val="191919"/>
                </a:solidFill>
                <a:latin typeface="Arimo Bold"/>
                <a:ea typeface="Arimo Bold"/>
                <a:cs typeface="Arimo Bold"/>
                <a:sym typeface="Arimo Bold"/>
              </a:rPr>
              <a:t>III. KẾT LUẬN</a:t>
            </a:r>
          </a:p>
        </p:txBody>
      </p:sp>
      <p:sp>
        <p:nvSpPr>
          <p:cNvPr name="TextBox 18" id="18"/>
          <p:cNvSpPr txBox="true"/>
          <p:nvPr/>
        </p:nvSpPr>
        <p:spPr>
          <a:xfrm rot="0">
            <a:off x="8818938" y="5104491"/>
            <a:ext cx="8697496" cy="1064883"/>
          </a:xfrm>
          <a:prstGeom prst="rect">
            <a:avLst/>
          </a:prstGeom>
        </p:spPr>
        <p:txBody>
          <a:bodyPr anchor="t" rtlCol="false" tIns="0" lIns="0" bIns="0" rIns="0">
            <a:spAutoFit/>
          </a:bodyPr>
          <a:lstStyle/>
          <a:p>
            <a:pPr algn="l">
              <a:lnSpc>
                <a:spcPts val="4200"/>
              </a:lnSpc>
            </a:pPr>
            <a:r>
              <a:rPr lang="en-US" sz="2800" spc="140">
                <a:solidFill>
                  <a:srgbClr val="191919"/>
                </a:solidFill>
                <a:latin typeface="Arimo"/>
                <a:ea typeface="Arimo"/>
                <a:cs typeface="Arimo"/>
                <a:sym typeface="Arimo"/>
              </a:rPr>
              <a:t>Demo code, giải thích</a:t>
            </a:r>
          </a:p>
          <a:p>
            <a:pPr algn="l">
              <a:lnSpc>
                <a:spcPts val="4200"/>
              </a:lnSpc>
            </a:pPr>
            <a:r>
              <a:rPr lang="en-US" sz="2800" spc="140">
                <a:solidFill>
                  <a:srgbClr val="191919"/>
                </a:solidFill>
                <a:latin typeface="Arimo"/>
                <a:ea typeface="Arimo"/>
                <a:cs typeface="Arimo"/>
                <a:sym typeface="Arimo"/>
              </a:rPr>
              <a:t>Kết quả</a:t>
            </a:r>
          </a:p>
        </p:txBody>
      </p:sp>
      <p:sp>
        <p:nvSpPr>
          <p:cNvPr name="TextBox 19" id="19"/>
          <p:cNvSpPr txBox="true"/>
          <p:nvPr/>
        </p:nvSpPr>
        <p:spPr>
          <a:xfrm rot="0">
            <a:off x="8818938" y="4463847"/>
            <a:ext cx="8697496" cy="588069"/>
          </a:xfrm>
          <a:prstGeom prst="rect">
            <a:avLst/>
          </a:prstGeom>
        </p:spPr>
        <p:txBody>
          <a:bodyPr anchor="t" rtlCol="false" tIns="0" lIns="0" bIns="0" rIns="0">
            <a:spAutoFit/>
          </a:bodyPr>
          <a:lstStyle/>
          <a:p>
            <a:pPr algn="l" marL="0" indent="0" lvl="0">
              <a:lnSpc>
                <a:spcPts val="4580"/>
              </a:lnSpc>
              <a:spcBef>
                <a:spcPct val="0"/>
              </a:spcBef>
            </a:pPr>
            <a:r>
              <a:rPr lang="en-US" b="true" sz="3550" spc="138">
                <a:solidFill>
                  <a:srgbClr val="191919"/>
                </a:solidFill>
                <a:latin typeface="Arimo Bold"/>
                <a:ea typeface="Arimo Bold"/>
                <a:cs typeface="Arimo Bold"/>
                <a:sym typeface="Arimo Bold"/>
              </a:rPr>
              <a:t>II. TRIỂN KHAI</a:t>
            </a:r>
          </a:p>
        </p:txBody>
      </p:sp>
      <p:sp>
        <p:nvSpPr>
          <p:cNvPr name="TextBox 20" id="20"/>
          <p:cNvSpPr txBox="true"/>
          <p:nvPr/>
        </p:nvSpPr>
        <p:spPr>
          <a:xfrm rot="0">
            <a:off x="1267579" y="3513800"/>
            <a:ext cx="4113075" cy="855345"/>
          </a:xfrm>
          <a:prstGeom prst="rect">
            <a:avLst/>
          </a:prstGeom>
        </p:spPr>
        <p:txBody>
          <a:bodyPr anchor="t" rtlCol="false" tIns="0" lIns="0" bIns="0" rIns="0">
            <a:spAutoFit/>
          </a:bodyPr>
          <a:lstStyle/>
          <a:p>
            <a:pPr algn="l">
              <a:lnSpc>
                <a:spcPts val="6765"/>
              </a:lnSpc>
            </a:pPr>
            <a:r>
              <a:rPr lang="en-US" b="true" sz="5500" spc="330">
                <a:solidFill>
                  <a:srgbClr val="191919"/>
                </a:solidFill>
                <a:latin typeface="Lato Bold"/>
                <a:ea typeface="Lato Bold"/>
                <a:cs typeface="Lato Bold"/>
                <a:sym typeface="Lato Bold"/>
              </a:rPr>
              <a:t>NỘI DUNG</a:t>
            </a:r>
          </a:p>
        </p:txBody>
      </p:sp>
      <p:sp>
        <p:nvSpPr>
          <p:cNvPr name="TextBox 21" id="21"/>
          <p:cNvSpPr txBox="true"/>
          <p:nvPr/>
        </p:nvSpPr>
        <p:spPr>
          <a:xfrm rot="0">
            <a:off x="8704638" y="7683610"/>
            <a:ext cx="8697496" cy="1064883"/>
          </a:xfrm>
          <a:prstGeom prst="rect">
            <a:avLst/>
          </a:prstGeom>
        </p:spPr>
        <p:txBody>
          <a:bodyPr anchor="t" rtlCol="false" tIns="0" lIns="0" bIns="0" rIns="0">
            <a:spAutoFit/>
          </a:bodyPr>
          <a:lstStyle/>
          <a:p>
            <a:pPr algn="l">
              <a:lnSpc>
                <a:spcPts val="4200"/>
              </a:lnSpc>
            </a:pPr>
            <a:r>
              <a:rPr lang="en-US" sz="2800" spc="140">
                <a:solidFill>
                  <a:srgbClr val="191919"/>
                </a:solidFill>
                <a:latin typeface="Arimo"/>
                <a:ea typeface="Arimo"/>
                <a:cs typeface="Arimo"/>
                <a:sym typeface="Arimo"/>
              </a:rPr>
              <a:t>Hạn chế</a:t>
            </a:r>
          </a:p>
          <a:p>
            <a:pPr algn="l">
              <a:lnSpc>
                <a:spcPts val="4200"/>
              </a:lnSpc>
            </a:pPr>
            <a:r>
              <a:rPr lang="en-US" sz="2800" spc="140">
                <a:solidFill>
                  <a:srgbClr val="191919"/>
                </a:solidFill>
                <a:latin typeface="Arimo"/>
                <a:ea typeface="Arimo"/>
                <a:cs typeface="Arimo"/>
                <a:sym typeface="Arimo"/>
              </a:rPr>
              <a:t>Giải pháp</a:t>
            </a:r>
          </a:p>
        </p:txBody>
      </p:sp>
      <p:sp>
        <p:nvSpPr>
          <p:cNvPr name="Freeform 22" id="22"/>
          <p:cNvSpPr/>
          <p:nvPr/>
        </p:nvSpPr>
        <p:spPr>
          <a:xfrm flipH="false" flipV="false" rot="0">
            <a:off x="14476269" y="8072276"/>
            <a:ext cx="1263911" cy="1352434"/>
          </a:xfrm>
          <a:custGeom>
            <a:avLst/>
            <a:gdLst/>
            <a:ahLst/>
            <a:cxnLst/>
            <a:rect r="r" b="b" t="t" l="l"/>
            <a:pathLst>
              <a:path h="1352434" w="1263911">
                <a:moveTo>
                  <a:pt x="0" y="0"/>
                </a:moveTo>
                <a:lnTo>
                  <a:pt x="1263911" y="0"/>
                </a:lnTo>
                <a:lnTo>
                  <a:pt x="1263911" y="1352434"/>
                </a:lnTo>
                <a:lnTo>
                  <a:pt x="0" y="13524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028700" y="952500"/>
            <a:ext cx="8729547" cy="1165860"/>
          </a:xfrm>
          <a:prstGeom prst="rect">
            <a:avLst/>
          </a:prstGeom>
        </p:spPr>
        <p:txBody>
          <a:bodyPr anchor="t" rtlCol="false" tIns="0" lIns="0" bIns="0" rIns="0">
            <a:spAutoFit/>
          </a:bodyPr>
          <a:lstStyle/>
          <a:p>
            <a:pPr algn="l">
              <a:lnSpc>
                <a:spcPts val="9360"/>
              </a:lnSpc>
            </a:pPr>
            <a:r>
              <a:rPr lang="en-US" sz="7200" b="true">
                <a:solidFill>
                  <a:srgbClr val="000000"/>
                </a:solidFill>
                <a:latin typeface="Public Sans Bold"/>
                <a:ea typeface="Public Sans Bold"/>
                <a:cs typeface="Public Sans Bold"/>
                <a:sym typeface="Public Sans Bold"/>
              </a:rPr>
              <a:t>III. KẾT LUẬN</a:t>
            </a:r>
          </a:p>
        </p:txBody>
      </p:sp>
      <p:sp>
        <p:nvSpPr>
          <p:cNvPr name="TextBox 3" id="3"/>
          <p:cNvSpPr txBox="true"/>
          <p:nvPr/>
        </p:nvSpPr>
        <p:spPr>
          <a:xfrm rot="0">
            <a:off x="1028700" y="2827536"/>
            <a:ext cx="16230600" cy="1065530"/>
          </a:xfrm>
          <a:prstGeom prst="rect">
            <a:avLst/>
          </a:prstGeom>
        </p:spPr>
        <p:txBody>
          <a:bodyPr anchor="t" rtlCol="false" tIns="0" lIns="0" bIns="0" rIns="0">
            <a:spAutoFit/>
          </a:bodyPr>
          <a:lstStyle/>
          <a:p>
            <a:pPr algn="l">
              <a:lnSpc>
                <a:spcPts val="4270"/>
              </a:lnSpc>
              <a:spcBef>
                <a:spcPct val="0"/>
              </a:spcBef>
            </a:pPr>
            <a:r>
              <a:rPr lang="en-US" sz="3050">
                <a:solidFill>
                  <a:srgbClr val="000000"/>
                </a:solidFill>
                <a:latin typeface="Public Sans"/>
                <a:ea typeface="Public Sans"/>
                <a:cs typeface="Public Sans"/>
                <a:sym typeface="Public Sans"/>
              </a:rPr>
              <a:t>Kết quả thử nghiệm cho thấy mô hình có thể nhận diện chữ số viết tay với độ chính xác tương đối cao, tuy nhiên vẫn tồn tại một số hạn chế: </a:t>
            </a:r>
          </a:p>
        </p:txBody>
      </p:sp>
      <p:sp>
        <p:nvSpPr>
          <p:cNvPr name="TextBox 4" id="4"/>
          <p:cNvSpPr txBox="true"/>
          <p:nvPr/>
        </p:nvSpPr>
        <p:spPr>
          <a:xfrm rot="0">
            <a:off x="1028700" y="4046736"/>
            <a:ext cx="11611490" cy="2132330"/>
          </a:xfrm>
          <a:prstGeom prst="rect">
            <a:avLst/>
          </a:prstGeom>
        </p:spPr>
        <p:txBody>
          <a:bodyPr anchor="t" rtlCol="false" tIns="0" lIns="0" bIns="0" rIns="0">
            <a:spAutoFit/>
          </a:bodyPr>
          <a:lstStyle/>
          <a:p>
            <a:pPr algn="l">
              <a:lnSpc>
                <a:spcPts val="4270"/>
              </a:lnSpc>
              <a:spcBef>
                <a:spcPct val="0"/>
              </a:spcBef>
            </a:pPr>
            <a:r>
              <a:rPr lang="en-US" sz="3050">
                <a:solidFill>
                  <a:srgbClr val="000000"/>
                </a:solidFill>
                <a:latin typeface="Public Sans"/>
                <a:ea typeface="Public Sans"/>
                <a:cs typeface="Public Sans"/>
                <a:sym typeface="Public Sans"/>
              </a:rPr>
              <a:t>- </a:t>
            </a:r>
            <a:r>
              <a:rPr lang="en-US" b="true" sz="3050">
                <a:solidFill>
                  <a:srgbClr val="000000"/>
                </a:solidFill>
                <a:latin typeface="Public Sans Bold"/>
                <a:ea typeface="Public Sans Bold"/>
                <a:cs typeface="Public Sans Bold"/>
                <a:sym typeface="Public Sans Bold"/>
              </a:rPr>
              <a:t>Sai số trong nhận diện: </a:t>
            </a:r>
            <a:r>
              <a:rPr lang="en-US" sz="3050">
                <a:solidFill>
                  <a:srgbClr val="000000"/>
                </a:solidFill>
                <a:latin typeface="Public Sans"/>
                <a:ea typeface="Public Sans"/>
                <a:cs typeface="Public Sans"/>
                <a:sym typeface="Public Sans"/>
              </a:rPr>
              <a:t>Do bản chất của AI và quá trình huấn luyện mô hình dựa trên dữ liệu mẫu, mỗi lần chạy có thể xảy ra sai số khác nhau. Điều này xuất phát từ việc mô hình được tối ưu hóa theo các trọng số khác nhau trong mỗi lần chạy.</a:t>
            </a:r>
          </a:p>
        </p:txBody>
      </p:sp>
      <p:sp>
        <p:nvSpPr>
          <p:cNvPr name="Freeform 5" id="5"/>
          <p:cNvSpPr/>
          <p:nvPr/>
        </p:nvSpPr>
        <p:spPr>
          <a:xfrm flipH="false" flipV="false" rot="0">
            <a:off x="12640190" y="3893066"/>
            <a:ext cx="5249128" cy="5170929"/>
          </a:xfrm>
          <a:custGeom>
            <a:avLst/>
            <a:gdLst/>
            <a:ahLst/>
            <a:cxnLst/>
            <a:rect r="r" b="b" t="t" l="l"/>
            <a:pathLst>
              <a:path h="5170929" w="5249128">
                <a:moveTo>
                  <a:pt x="0" y="0"/>
                </a:moveTo>
                <a:lnTo>
                  <a:pt x="5249128" y="0"/>
                </a:lnTo>
                <a:lnTo>
                  <a:pt x="5249128" y="5170929"/>
                </a:lnTo>
                <a:lnTo>
                  <a:pt x="0" y="5170929"/>
                </a:lnTo>
                <a:lnTo>
                  <a:pt x="0" y="0"/>
                </a:lnTo>
                <a:close/>
              </a:path>
            </a:pathLst>
          </a:custGeom>
          <a:blipFill>
            <a:blip r:embed="rId2"/>
            <a:stretch>
              <a:fillRect l="0" t="0" r="0" b="0"/>
            </a:stretch>
          </a:blipFill>
        </p:spPr>
      </p:sp>
      <p:sp>
        <p:nvSpPr>
          <p:cNvPr name="TextBox 6" id="6"/>
          <p:cNvSpPr txBox="true"/>
          <p:nvPr/>
        </p:nvSpPr>
        <p:spPr>
          <a:xfrm rot="0">
            <a:off x="1028700" y="6332736"/>
            <a:ext cx="11611490" cy="1598930"/>
          </a:xfrm>
          <a:prstGeom prst="rect">
            <a:avLst/>
          </a:prstGeom>
        </p:spPr>
        <p:txBody>
          <a:bodyPr anchor="t" rtlCol="false" tIns="0" lIns="0" bIns="0" rIns="0">
            <a:spAutoFit/>
          </a:bodyPr>
          <a:lstStyle/>
          <a:p>
            <a:pPr algn="l">
              <a:lnSpc>
                <a:spcPts val="4270"/>
              </a:lnSpc>
              <a:spcBef>
                <a:spcPct val="0"/>
              </a:spcBef>
            </a:pPr>
            <a:r>
              <a:rPr lang="en-US" b="true" sz="3050">
                <a:solidFill>
                  <a:srgbClr val="000000"/>
                </a:solidFill>
                <a:latin typeface="Public Sans Bold"/>
                <a:ea typeface="Public Sans Bold"/>
                <a:cs typeface="Public Sans Bold"/>
                <a:sym typeface="Public Sans Bold"/>
              </a:rPr>
              <a:t>- Ảnh hưởng của dữ liệu đầu vào:</a:t>
            </a:r>
            <a:r>
              <a:rPr lang="en-US" sz="3050">
                <a:solidFill>
                  <a:srgbClr val="000000"/>
                </a:solidFill>
                <a:latin typeface="Public Sans"/>
                <a:ea typeface="Public Sans"/>
                <a:cs typeface="Public Sans"/>
                <a:sym typeface="Public Sans"/>
              </a:rPr>
              <a:t> Chất lượng ảnh đầu vào, nhiễu và cách viết chữ số của từng người có thể làm giảm độ chính xác của mô hình.</a:t>
            </a:r>
          </a:p>
        </p:txBody>
      </p:sp>
      <p:sp>
        <p:nvSpPr>
          <p:cNvPr name="TextBox 7" id="7"/>
          <p:cNvSpPr txBox="true"/>
          <p:nvPr/>
        </p:nvSpPr>
        <p:spPr>
          <a:xfrm rot="0">
            <a:off x="1028700" y="8086942"/>
            <a:ext cx="11611490" cy="1598930"/>
          </a:xfrm>
          <a:prstGeom prst="rect">
            <a:avLst/>
          </a:prstGeom>
        </p:spPr>
        <p:txBody>
          <a:bodyPr anchor="t" rtlCol="false" tIns="0" lIns="0" bIns="0" rIns="0">
            <a:spAutoFit/>
          </a:bodyPr>
          <a:lstStyle/>
          <a:p>
            <a:pPr algn="l">
              <a:lnSpc>
                <a:spcPts val="4270"/>
              </a:lnSpc>
              <a:spcBef>
                <a:spcPct val="0"/>
              </a:spcBef>
            </a:pPr>
            <a:r>
              <a:rPr lang="en-US" b="true" sz="3050">
                <a:solidFill>
                  <a:srgbClr val="000000"/>
                </a:solidFill>
                <a:latin typeface="Public Sans Bold"/>
                <a:ea typeface="Public Sans Bold"/>
                <a:cs typeface="Public Sans Bold"/>
                <a:sym typeface="Public Sans Bold"/>
              </a:rPr>
              <a:t>- Chưa tối ưu hóa hoàn toàn mô hình:</a:t>
            </a:r>
            <a:r>
              <a:rPr lang="en-US" sz="3050">
                <a:solidFill>
                  <a:srgbClr val="000000"/>
                </a:solidFill>
                <a:latin typeface="Public Sans"/>
                <a:ea typeface="Public Sans"/>
                <a:cs typeface="Public Sans"/>
                <a:sym typeface="Public Sans"/>
              </a:rPr>
              <a:t> Việc lựa chọn siêu tham số, kiến trúc mạng và dữ liệu huấn luyện có thể chưa tối ưu, dẫn đến hiệu suất chưa đạt mức cao nhất.</a:t>
            </a:r>
          </a:p>
        </p:txBody>
      </p:sp>
      <p:sp>
        <p:nvSpPr>
          <p:cNvPr name="TextBox 8" id="8"/>
          <p:cNvSpPr txBox="true"/>
          <p:nvPr/>
        </p:nvSpPr>
        <p:spPr>
          <a:xfrm rot="0">
            <a:off x="1028700" y="2159876"/>
            <a:ext cx="7787508" cy="620035"/>
          </a:xfrm>
          <a:prstGeom prst="rect">
            <a:avLst/>
          </a:prstGeom>
        </p:spPr>
        <p:txBody>
          <a:bodyPr anchor="t" rtlCol="false" tIns="0" lIns="0" bIns="0" rIns="0">
            <a:spAutoFit/>
          </a:bodyPr>
          <a:lstStyle/>
          <a:p>
            <a:pPr algn="l">
              <a:lnSpc>
                <a:spcPts val="4929"/>
              </a:lnSpc>
              <a:spcBef>
                <a:spcPct val="0"/>
              </a:spcBef>
            </a:pPr>
            <a:r>
              <a:rPr lang="en-US" b="true" sz="3521" i="true">
                <a:solidFill>
                  <a:srgbClr val="182D88"/>
                </a:solidFill>
                <a:latin typeface="Public Sans Bold Italics"/>
                <a:ea typeface="Public Sans Bold Italics"/>
                <a:cs typeface="Public Sans Bold Italics"/>
                <a:sym typeface="Public Sans Bold Italics"/>
              </a:rPr>
              <a:t>Hạn chế</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0753821" y="3156370"/>
            <a:ext cx="6993908" cy="4895735"/>
          </a:xfrm>
          <a:custGeom>
            <a:avLst/>
            <a:gdLst/>
            <a:ahLst/>
            <a:cxnLst/>
            <a:rect r="r" b="b" t="t" l="l"/>
            <a:pathLst>
              <a:path h="4895735" w="6993908">
                <a:moveTo>
                  <a:pt x="0" y="0"/>
                </a:moveTo>
                <a:lnTo>
                  <a:pt x="6993907" y="0"/>
                </a:lnTo>
                <a:lnTo>
                  <a:pt x="6993907" y="4895736"/>
                </a:lnTo>
                <a:lnTo>
                  <a:pt x="0" y="4895736"/>
                </a:lnTo>
                <a:lnTo>
                  <a:pt x="0" y="0"/>
                </a:lnTo>
                <a:close/>
              </a:path>
            </a:pathLst>
          </a:custGeom>
          <a:blipFill>
            <a:blip r:embed="rId2"/>
            <a:stretch>
              <a:fillRect l="0" t="0" r="0" b="0"/>
            </a:stretch>
          </a:blipFill>
        </p:spPr>
      </p:sp>
      <p:sp>
        <p:nvSpPr>
          <p:cNvPr name="TextBox 3" id="3"/>
          <p:cNvSpPr txBox="true"/>
          <p:nvPr/>
        </p:nvSpPr>
        <p:spPr>
          <a:xfrm rot="0">
            <a:off x="1028700" y="952500"/>
            <a:ext cx="8729547" cy="1165860"/>
          </a:xfrm>
          <a:prstGeom prst="rect">
            <a:avLst/>
          </a:prstGeom>
        </p:spPr>
        <p:txBody>
          <a:bodyPr anchor="t" rtlCol="false" tIns="0" lIns="0" bIns="0" rIns="0">
            <a:spAutoFit/>
          </a:bodyPr>
          <a:lstStyle/>
          <a:p>
            <a:pPr algn="l">
              <a:lnSpc>
                <a:spcPts val="9360"/>
              </a:lnSpc>
            </a:pPr>
            <a:r>
              <a:rPr lang="en-US" sz="7200" b="true">
                <a:solidFill>
                  <a:srgbClr val="182D88"/>
                </a:solidFill>
                <a:latin typeface="Public Sans Bold"/>
                <a:ea typeface="Public Sans Bold"/>
                <a:cs typeface="Public Sans Bold"/>
                <a:sym typeface="Public Sans Bold"/>
              </a:rPr>
              <a:t>III. KẾT LUẬN</a:t>
            </a:r>
          </a:p>
        </p:txBody>
      </p:sp>
      <p:sp>
        <p:nvSpPr>
          <p:cNvPr name="TextBox 4" id="4"/>
          <p:cNvSpPr txBox="true"/>
          <p:nvPr/>
        </p:nvSpPr>
        <p:spPr>
          <a:xfrm rot="0">
            <a:off x="1028700" y="3283601"/>
            <a:ext cx="9898244" cy="4768504"/>
          </a:xfrm>
          <a:prstGeom prst="rect">
            <a:avLst/>
          </a:prstGeom>
        </p:spPr>
        <p:txBody>
          <a:bodyPr anchor="t" rtlCol="false" tIns="0" lIns="0" bIns="0" rIns="0">
            <a:spAutoFit/>
          </a:bodyPr>
          <a:lstStyle/>
          <a:p>
            <a:pPr algn="l">
              <a:lnSpc>
                <a:spcPts val="4749"/>
              </a:lnSpc>
            </a:pPr>
            <a:r>
              <a:rPr lang="en-US" sz="3392">
                <a:solidFill>
                  <a:srgbClr val="000000"/>
                </a:solidFill>
                <a:latin typeface="Public Sans"/>
                <a:ea typeface="Public Sans"/>
                <a:cs typeface="Public Sans"/>
                <a:sym typeface="Public Sans"/>
              </a:rPr>
              <a:t>- Áp</a:t>
            </a:r>
            <a:r>
              <a:rPr lang="en-US" sz="3392">
                <a:solidFill>
                  <a:srgbClr val="000000"/>
                </a:solidFill>
                <a:latin typeface="Public Sans"/>
                <a:ea typeface="Public Sans"/>
                <a:cs typeface="Public Sans"/>
                <a:sym typeface="Public Sans"/>
              </a:rPr>
              <a:t> dụng các kỹ thuật </a:t>
            </a:r>
            <a:r>
              <a:rPr lang="en-US" b="true" sz="3392">
                <a:solidFill>
                  <a:srgbClr val="000000"/>
                </a:solidFill>
                <a:latin typeface="Public Sans Bold"/>
                <a:ea typeface="Public Sans Bold"/>
                <a:cs typeface="Public Sans Bold"/>
                <a:sym typeface="Public Sans Bold"/>
              </a:rPr>
              <a:t>tăng cường dữ liệu (Data Augmentation</a:t>
            </a:r>
            <a:r>
              <a:rPr lang="en-US" sz="3392">
                <a:solidFill>
                  <a:srgbClr val="000000"/>
                </a:solidFill>
                <a:latin typeface="Public Sans"/>
                <a:ea typeface="Public Sans"/>
                <a:cs typeface="Public Sans"/>
                <a:sym typeface="Public Sans"/>
              </a:rPr>
              <a:t>) để mô hình học được nhiều dạng chữ số khác nhau.</a:t>
            </a:r>
          </a:p>
          <a:p>
            <a:pPr algn="l">
              <a:lnSpc>
                <a:spcPts val="4749"/>
              </a:lnSpc>
            </a:pPr>
            <a:r>
              <a:rPr lang="en-US" sz="3392">
                <a:solidFill>
                  <a:srgbClr val="000000"/>
                </a:solidFill>
                <a:latin typeface="Public Sans"/>
                <a:ea typeface="Public Sans"/>
                <a:cs typeface="Public Sans"/>
                <a:sym typeface="Public Sans"/>
              </a:rPr>
              <a:t>- </a:t>
            </a:r>
            <a:r>
              <a:rPr lang="en-US" b="true" sz="3392">
                <a:solidFill>
                  <a:srgbClr val="000000"/>
                </a:solidFill>
                <a:latin typeface="Public Sans Bold"/>
                <a:ea typeface="Public Sans Bold"/>
                <a:cs typeface="Public Sans Bold"/>
                <a:sym typeface="Public Sans Bold"/>
              </a:rPr>
              <a:t>Tối ưu siêu tham số</a:t>
            </a:r>
            <a:r>
              <a:rPr lang="en-US" sz="3392">
                <a:solidFill>
                  <a:srgbClr val="000000"/>
                </a:solidFill>
                <a:latin typeface="Public Sans"/>
                <a:ea typeface="Public Sans"/>
                <a:cs typeface="Public Sans"/>
                <a:sym typeface="Public Sans"/>
              </a:rPr>
              <a:t> và thử nghiệm với các kiến trúc mạng tiên tiến hơn để tăng độ chính xác.</a:t>
            </a:r>
          </a:p>
          <a:p>
            <a:pPr algn="l">
              <a:lnSpc>
                <a:spcPts val="4749"/>
              </a:lnSpc>
            </a:pPr>
            <a:r>
              <a:rPr lang="en-US" sz="3392">
                <a:solidFill>
                  <a:srgbClr val="000000"/>
                </a:solidFill>
                <a:latin typeface="Public Sans"/>
                <a:ea typeface="Public Sans"/>
                <a:cs typeface="Public Sans"/>
                <a:sym typeface="Public Sans"/>
              </a:rPr>
              <a:t>- Sử dụng </a:t>
            </a:r>
            <a:r>
              <a:rPr lang="en-US" b="true" sz="3392">
                <a:solidFill>
                  <a:srgbClr val="000000"/>
                </a:solidFill>
                <a:latin typeface="Public Sans Bold"/>
                <a:ea typeface="Public Sans Bold"/>
                <a:cs typeface="Public Sans Bold"/>
                <a:sym typeface="Public Sans Bold"/>
              </a:rPr>
              <a:t>mô hình tiền huấn luyện (Pretrained Models</a:t>
            </a:r>
            <a:r>
              <a:rPr lang="en-US" sz="3392">
                <a:solidFill>
                  <a:srgbClr val="000000"/>
                </a:solidFill>
                <a:latin typeface="Public Sans"/>
                <a:ea typeface="Public Sans"/>
                <a:cs typeface="Public Sans"/>
                <a:sym typeface="Public Sans"/>
              </a:rPr>
              <a:t>) hoặc các phương pháp mới như Transformer để nâng cao hiệu suất nhận diện.</a:t>
            </a:r>
          </a:p>
        </p:txBody>
      </p:sp>
      <p:sp>
        <p:nvSpPr>
          <p:cNvPr name="TextBox 5" id="5"/>
          <p:cNvSpPr txBox="true"/>
          <p:nvPr/>
        </p:nvSpPr>
        <p:spPr>
          <a:xfrm rot="0">
            <a:off x="1028700" y="2386201"/>
            <a:ext cx="7787508" cy="620035"/>
          </a:xfrm>
          <a:prstGeom prst="rect">
            <a:avLst/>
          </a:prstGeom>
        </p:spPr>
        <p:txBody>
          <a:bodyPr anchor="t" rtlCol="false" tIns="0" lIns="0" bIns="0" rIns="0">
            <a:spAutoFit/>
          </a:bodyPr>
          <a:lstStyle/>
          <a:p>
            <a:pPr algn="l">
              <a:lnSpc>
                <a:spcPts val="4929"/>
              </a:lnSpc>
              <a:spcBef>
                <a:spcPct val="0"/>
              </a:spcBef>
            </a:pPr>
            <a:r>
              <a:rPr lang="en-US" b="true" sz="3521" i="true">
                <a:solidFill>
                  <a:srgbClr val="182D88"/>
                </a:solidFill>
                <a:latin typeface="Public Sans Bold Italics"/>
                <a:ea typeface="Public Sans Bold Italics"/>
                <a:cs typeface="Public Sans Bold Italics"/>
                <a:sym typeface="Public Sans Bold Italics"/>
              </a:rPr>
              <a:t>Giải pháp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2014573" y="1037590"/>
            <a:ext cx="14258854" cy="2076149"/>
            <a:chOff x="0" y="0"/>
            <a:chExt cx="19011805" cy="2768199"/>
          </a:xfrm>
        </p:grpSpPr>
        <p:sp>
          <p:nvSpPr>
            <p:cNvPr name="TextBox 3" id="3"/>
            <p:cNvSpPr txBox="true"/>
            <p:nvPr/>
          </p:nvSpPr>
          <p:spPr>
            <a:xfrm rot="0">
              <a:off x="0" y="-9525"/>
              <a:ext cx="19011805" cy="1635125"/>
            </a:xfrm>
            <a:prstGeom prst="rect">
              <a:avLst/>
            </a:prstGeom>
          </p:spPr>
          <p:txBody>
            <a:bodyPr anchor="t" rtlCol="false" tIns="0" lIns="0" bIns="0" rIns="0">
              <a:spAutoFit/>
            </a:bodyPr>
            <a:lstStyle/>
            <a:p>
              <a:pPr algn="ctr">
                <a:lnSpc>
                  <a:spcPts val="9600"/>
                </a:lnSpc>
              </a:pPr>
              <a:r>
                <a:rPr lang="en-US" sz="8000">
                  <a:solidFill>
                    <a:srgbClr val="27407E"/>
                  </a:solidFill>
                  <a:latin typeface="Calistoga"/>
                  <a:ea typeface="Calistoga"/>
                  <a:cs typeface="Calistoga"/>
                  <a:sym typeface="Calistoga"/>
                </a:rPr>
                <a:t>Thanks for your attention. </a:t>
              </a:r>
              <a:r>
                <a:rPr lang="en-US" sz="8000">
                  <a:solidFill>
                    <a:srgbClr val="27407E"/>
                  </a:solidFill>
                  <a:latin typeface="Calistoga"/>
                  <a:ea typeface="Calistoga"/>
                  <a:cs typeface="Calistoga"/>
                  <a:sym typeface="Calistoga"/>
                </a:rPr>
                <a:t>!</a:t>
              </a:r>
            </a:p>
          </p:txBody>
        </p:sp>
        <p:sp>
          <p:nvSpPr>
            <p:cNvPr name="TextBox 4" id="4"/>
            <p:cNvSpPr txBox="true"/>
            <p:nvPr/>
          </p:nvSpPr>
          <p:spPr>
            <a:xfrm rot="0">
              <a:off x="2250655" y="2049591"/>
              <a:ext cx="14510494" cy="715222"/>
            </a:xfrm>
            <a:prstGeom prst="rect">
              <a:avLst/>
            </a:prstGeom>
          </p:spPr>
          <p:txBody>
            <a:bodyPr anchor="t" rtlCol="false" tIns="0" lIns="0" bIns="0" rIns="0">
              <a:spAutoFit/>
            </a:bodyPr>
            <a:lstStyle/>
            <a:p>
              <a:pPr algn="ctr">
                <a:lnSpc>
                  <a:spcPts val="4322"/>
                </a:lnSpc>
              </a:pPr>
              <a:r>
                <a:rPr lang="en-US" sz="3324">
                  <a:solidFill>
                    <a:srgbClr val="27407E"/>
                  </a:solidFill>
                  <a:latin typeface="Public Sans"/>
                  <a:ea typeface="Public Sans"/>
                  <a:cs typeface="Public Sans"/>
                  <a:sym typeface="Public Sans"/>
                </a:rPr>
                <a:t>Have a nice day!</a:t>
              </a:r>
            </a:p>
          </p:txBody>
        </p:sp>
      </p:grpSp>
      <p:sp>
        <p:nvSpPr>
          <p:cNvPr name="AutoShape 5" id="5"/>
          <p:cNvSpPr/>
          <p:nvPr/>
        </p:nvSpPr>
        <p:spPr>
          <a:xfrm rot="0">
            <a:off x="482" y="8543305"/>
            <a:ext cx="18288000" cy="1743695"/>
          </a:xfrm>
          <a:prstGeom prst="rect">
            <a:avLst/>
          </a:prstGeom>
          <a:solidFill>
            <a:srgbClr val="BECCF1"/>
          </a:solidFill>
        </p:spPr>
      </p:sp>
      <p:sp>
        <p:nvSpPr>
          <p:cNvPr name="Freeform 6" id="6"/>
          <p:cNvSpPr/>
          <p:nvPr/>
        </p:nvSpPr>
        <p:spPr>
          <a:xfrm flipH="false" flipV="false" rot="0">
            <a:off x="4801999" y="3912643"/>
            <a:ext cx="8684002" cy="5999856"/>
          </a:xfrm>
          <a:custGeom>
            <a:avLst/>
            <a:gdLst/>
            <a:ahLst/>
            <a:cxnLst/>
            <a:rect r="r" b="b" t="t" l="l"/>
            <a:pathLst>
              <a:path h="5999856" w="8684002">
                <a:moveTo>
                  <a:pt x="0" y="0"/>
                </a:moveTo>
                <a:lnTo>
                  <a:pt x="8684002" y="0"/>
                </a:lnTo>
                <a:lnTo>
                  <a:pt x="8684002" y="5999856"/>
                </a:lnTo>
                <a:lnTo>
                  <a:pt x="0" y="5999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222A9B"/>
        </a:solidFill>
      </p:bgPr>
    </p:bg>
    <p:spTree>
      <p:nvGrpSpPr>
        <p:cNvPr id="1" name=""/>
        <p:cNvGrpSpPr/>
        <p:nvPr/>
      </p:nvGrpSpPr>
      <p:grpSpPr>
        <a:xfrm>
          <a:off x="0" y="0"/>
          <a:ext cx="0" cy="0"/>
          <a:chOff x="0" y="0"/>
          <a:chExt cx="0" cy="0"/>
        </a:xfrm>
      </p:grpSpPr>
      <p:sp>
        <p:nvSpPr>
          <p:cNvPr name="TextBox 2" id="2"/>
          <p:cNvSpPr txBox="true"/>
          <p:nvPr/>
        </p:nvSpPr>
        <p:spPr>
          <a:xfrm rot="0">
            <a:off x="2746730" y="4572000"/>
            <a:ext cx="12794540" cy="1133475"/>
          </a:xfrm>
          <a:prstGeom prst="rect">
            <a:avLst/>
          </a:prstGeom>
        </p:spPr>
        <p:txBody>
          <a:bodyPr anchor="t" rtlCol="false" tIns="0" lIns="0" bIns="0" rIns="0">
            <a:spAutoFit/>
          </a:bodyPr>
          <a:lstStyle/>
          <a:p>
            <a:pPr algn="l">
              <a:lnSpc>
                <a:spcPts val="8879"/>
              </a:lnSpc>
            </a:pPr>
            <a:r>
              <a:rPr lang="en-US" sz="7399" b="true">
                <a:solidFill>
                  <a:srgbClr val="FFFFFF"/>
                </a:solidFill>
                <a:latin typeface="Public Sans Bold"/>
                <a:ea typeface="Public Sans Bold"/>
                <a:cs typeface="Public Sans Bold"/>
                <a:sym typeface="Public Sans Bold"/>
              </a:rPr>
              <a:t>I. THƯ VIỆN TENSORFLOW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4498931" y="330201"/>
            <a:ext cx="3388388" cy="3388388"/>
          </a:xfrm>
          <a:custGeom>
            <a:avLst/>
            <a:gdLst/>
            <a:ahLst/>
            <a:cxnLst/>
            <a:rect r="r" b="b" t="t" l="l"/>
            <a:pathLst>
              <a:path h="3388388" w="3388388">
                <a:moveTo>
                  <a:pt x="0" y="0"/>
                </a:moveTo>
                <a:lnTo>
                  <a:pt x="3388388" y="0"/>
                </a:lnTo>
                <a:lnTo>
                  <a:pt x="3388388" y="3388388"/>
                </a:lnTo>
                <a:lnTo>
                  <a:pt x="0" y="3388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09650"/>
            <a:ext cx="7254112" cy="1076325"/>
          </a:xfrm>
          <a:prstGeom prst="rect">
            <a:avLst/>
          </a:prstGeom>
        </p:spPr>
        <p:txBody>
          <a:bodyPr anchor="t" rtlCol="false" tIns="0" lIns="0" bIns="0" rIns="0">
            <a:spAutoFit/>
          </a:bodyPr>
          <a:lstStyle/>
          <a:p>
            <a:pPr algn="l">
              <a:lnSpc>
                <a:spcPts val="8400"/>
              </a:lnSpc>
            </a:pPr>
            <a:r>
              <a:rPr lang="en-US" sz="7000" b="true">
                <a:solidFill>
                  <a:srgbClr val="182D88"/>
                </a:solidFill>
                <a:latin typeface="Public Sans Bold"/>
                <a:ea typeface="Public Sans Bold"/>
                <a:cs typeface="Public Sans Bold"/>
                <a:sym typeface="Public Sans Bold"/>
              </a:rPr>
              <a:t>I. TENSORFLOW</a:t>
            </a:r>
          </a:p>
        </p:txBody>
      </p:sp>
      <p:sp>
        <p:nvSpPr>
          <p:cNvPr name="TextBox 4" id="4"/>
          <p:cNvSpPr txBox="true"/>
          <p:nvPr/>
        </p:nvSpPr>
        <p:spPr>
          <a:xfrm rot="0">
            <a:off x="1028700" y="3432825"/>
            <a:ext cx="16230600" cy="1136650"/>
          </a:xfrm>
          <a:prstGeom prst="rect">
            <a:avLst/>
          </a:prstGeom>
        </p:spPr>
        <p:txBody>
          <a:bodyPr anchor="t" rtlCol="false" tIns="0" lIns="0" bIns="0" rIns="0">
            <a:spAutoFit/>
          </a:bodyPr>
          <a:lstStyle/>
          <a:p>
            <a:pPr algn="l">
              <a:lnSpc>
                <a:spcPts val="4549"/>
              </a:lnSpc>
            </a:pPr>
            <a:r>
              <a:rPr lang="en-US" sz="3249" b="true">
                <a:solidFill>
                  <a:srgbClr val="000000"/>
                </a:solidFill>
                <a:latin typeface="Public Sans Medium"/>
                <a:ea typeface="Public Sans Medium"/>
                <a:cs typeface="Public Sans Medium"/>
                <a:sym typeface="Public Sans Medium"/>
              </a:rPr>
              <a:t>- TensorFlow là một thư viện phần mềm mã nguồn mở dành cho học </a:t>
            </a:r>
          </a:p>
          <a:p>
            <a:pPr algn="l">
              <a:lnSpc>
                <a:spcPts val="4549"/>
              </a:lnSpc>
            </a:pPr>
            <a:r>
              <a:rPr lang="en-US" sz="3249" b="true">
                <a:solidFill>
                  <a:srgbClr val="000000"/>
                </a:solidFill>
                <a:latin typeface="Public Sans Medium"/>
                <a:ea typeface="Public Sans Medium"/>
                <a:cs typeface="Public Sans Medium"/>
                <a:sym typeface="Public Sans Medium"/>
              </a:rPr>
              <a:t>máy (machine learning), phục vụ các tác vụ nhận thức và hiểu ngôn ngữ.</a:t>
            </a:r>
          </a:p>
        </p:txBody>
      </p:sp>
      <p:sp>
        <p:nvSpPr>
          <p:cNvPr name="TextBox 5" id="5"/>
          <p:cNvSpPr txBox="true"/>
          <p:nvPr/>
        </p:nvSpPr>
        <p:spPr>
          <a:xfrm rot="0">
            <a:off x="1028700" y="2267599"/>
            <a:ext cx="7254112" cy="688976"/>
          </a:xfrm>
          <a:prstGeom prst="rect">
            <a:avLst/>
          </a:prstGeom>
        </p:spPr>
        <p:txBody>
          <a:bodyPr anchor="t" rtlCol="false" tIns="0" lIns="0" bIns="0" rIns="0">
            <a:spAutoFit/>
          </a:bodyPr>
          <a:lstStyle/>
          <a:p>
            <a:pPr algn="l">
              <a:lnSpc>
                <a:spcPts val="5599"/>
              </a:lnSpc>
              <a:spcBef>
                <a:spcPct val="0"/>
              </a:spcBef>
            </a:pPr>
            <a:r>
              <a:rPr lang="en-US" b="true" sz="3999" i="true">
                <a:solidFill>
                  <a:srgbClr val="182D88"/>
                </a:solidFill>
                <a:latin typeface="Public Sans Bold Italics"/>
                <a:ea typeface="Public Sans Bold Italics"/>
                <a:cs typeface="Public Sans Bold Italics"/>
                <a:sym typeface="Public Sans Bold Italics"/>
              </a:rPr>
              <a:t>Khái niệm</a:t>
            </a:r>
          </a:p>
        </p:txBody>
      </p:sp>
      <p:sp>
        <p:nvSpPr>
          <p:cNvPr name="TextBox 6" id="6"/>
          <p:cNvSpPr txBox="true"/>
          <p:nvPr/>
        </p:nvSpPr>
        <p:spPr>
          <a:xfrm rot="0">
            <a:off x="1028700" y="4893311"/>
            <a:ext cx="16230600" cy="1136650"/>
          </a:xfrm>
          <a:prstGeom prst="rect">
            <a:avLst/>
          </a:prstGeom>
        </p:spPr>
        <p:txBody>
          <a:bodyPr anchor="t" rtlCol="false" tIns="0" lIns="0" bIns="0" rIns="0">
            <a:spAutoFit/>
          </a:bodyPr>
          <a:lstStyle/>
          <a:p>
            <a:pPr algn="l">
              <a:lnSpc>
                <a:spcPts val="4549"/>
              </a:lnSpc>
              <a:spcBef>
                <a:spcPct val="0"/>
              </a:spcBef>
            </a:pPr>
            <a:r>
              <a:rPr lang="en-US" b="true" sz="3249">
                <a:solidFill>
                  <a:srgbClr val="000000"/>
                </a:solidFill>
                <a:latin typeface="Public Sans Medium"/>
                <a:ea typeface="Public Sans Medium"/>
                <a:cs typeface="Public Sans Medium"/>
                <a:sym typeface="Public Sans Medium"/>
              </a:rPr>
              <a:t>- Được phát triển bởi Google Brain, TensorFlow hỗ trợ mạnh mẽ các phép toán học để tính toán trong machine learning và deep learning.</a:t>
            </a:r>
          </a:p>
        </p:txBody>
      </p:sp>
      <p:sp>
        <p:nvSpPr>
          <p:cNvPr name="TextBox 7" id="7"/>
          <p:cNvSpPr txBox="true"/>
          <p:nvPr/>
        </p:nvSpPr>
        <p:spPr>
          <a:xfrm rot="0">
            <a:off x="1028700" y="6353811"/>
            <a:ext cx="16230600" cy="1136650"/>
          </a:xfrm>
          <a:prstGeom prst="rect">
            <a:avLst/>
          </a:prstGeom>
        </p:spPr>
        <p:txBody>
          <a:bodyPr anchor="t" rtlCol="false" tIns="0" lIns="0" bIns="0" rIns="0">
            <a:spAutoFit/>
          </a:bodyPr>
          <a:lstStyle/>
          <a:p>
            <a:pPr algn="l">
              <a:lnSpc>
                <a:spcPts val="4549"/>
              </a:lnSpc>
              <a:spcBef>
                <a:spcPct val="0"/>
              </a:spcBef>
            </a:pPr>
            <a:r>
              <a:rPr lang="en-US" b="true" sz="3249">
                <a:solidFill>
                  <a:srgbClr val="000000"/>
                </a:solidFill>
                <a:latin typeface="Public Sans Medium"/>
                <a:ea typeface="Public Sans Medium"/>
                <a:cs typeface="Public Sans Medium"/>
                <a:sym typeface="Public Sans Medium"/>
              </a:rPr>
              <a:t>˗ TensorFlow được viết bằng C++ và giao diện lập trình bằng Python, mang lại hiệu suất tốt.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08499" y="2100219"/>
            <a:ext cx="9897868" cy="7820249"/>
            <a:chOff x="0" y="0"/>
            <a:chExt cx="5619766" cy="4440145"/>
          </a:xfrm>
        </p:grpSpPr>
        <p:sp>
          <p:nvSpPr>
            <p:cNvPr name="Freeform 3" id="3"/>
            <p:cNvSpPr/>
            <p:nvPr/>
          </p:nvSpPr>
          <p:spPr>
            <a:xfrm flipH="false" flipV="false" rot="0">
              <a:off x="0" y="0"/>
              <a:ext cx="5619766" cy="4440145"/>
            </a:xfrm>
            <a:custGeom>
              <a:avLst/>
              <a:gdLst/>
              <a:ahLst/>
              <a:cxnLst/>
              <a:rect r="r" b="b" t="t" l="l"/>
              <a:pathLst>
                <a:path h="4440145" w="5619766">
                  <a:moveTo>
                    <a:pt x="5314966" y="0"/>
                  </a:moveTo>
                  <a:lnTo>
                    <a:pt x="304800" y="0"/>
                  </a:lnTo>
                  <a:cubicBezTo>
                    <a:pt x="135890" y="0"/>
                    <a:pt x="0" y="135890"/>
                    <a:pt x="0" y="304800"/>
                  </a:cubicBezTo>
                  <a:lnTo>
                    <a:pt x="0" y="4135345"/>
                  </a:lnTo>
                  <a:cubicBezTo>
                    <a:pt x="0" y="4304255"/>
                    <a:pt x="135890" y="4440145"/>
                    <a:pt x="304800" y="4440145"/>
                  </a:cubicBezTo>
                  <a:lnTo>
                    <a:pt x="5314966" y="4440145"/>
                  </a:lnTo>
                  <a:cubicBezTo>
                    <a:pt x="5483876" y="4440145"/>
                    <a:pt x="5619766" y="4304255"/>
                    <a:pt x="5619766" y="4135345"/>
                  </a:cubicBezTo>
                  <a:lnTo>
                    <a:pt x="5619766" y="304800"/>
                  </a:lnTo>
                  <a:cubicBezTo>
                    <a:pt x="5619766" y="135890"/>
                    <a:pt x="5483876" y="0"/>
                    <a:pt x="5314966" y="0"/>
                  </a:cubicBezTo>
                  <a:close/>
                </a:path>
              </a:pathLst>
            </a:custGeom>
            <a:solidFill>
              <a:srgbClr val="F1F1F1"/>
            </a:solidFill>
          </p:spPr>
        </p:sp>
      </p:grpSp>
      <p:sp>
        <p:nvSpPr>
          <p:cNvPr name="Freeform 4" id="4"/>
          <p:cNvSpPr/>
          <p:nvPr/>
        </p:nvSpPr>
        <p:spPr>
          <a:xfrm flipH="false" flipV="false" rot="0">
            <a:off x="1028700" y="3994381"/>
            <a:ext cx="4416388" cy="4725707"/>
          </a:xfrm>
          <a:custGeom>
            <a:avLst/>
            <a:gdLst/>
            <a:ahLst/>
            <a:cxnLst/>
            <a:rect r="r" b="b" t="t" l="l"/>
            <a:pathLst>
              <a:path h="4725707" w="4416388">
                <a:moveTo>
                  <a:pt x="0" y="0"/>
                </a:moveTo>
                <a:lnTo>
                  <a:pt x="4416388" y="0"/>
                </a:lnTo>
                <a:lnTo>
                  <a:pt x="4416388" y="4725707"/>
                </a:lnTo>
                <a:lnTo>
                  <a:pt x="0" y="4725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1026203"/>
            <a:ext cx="5670947" cy="866775"/>
          </a:xfrm>
          <a:prstGeom prst="rect">
            <a:avLst/>
          </a:prstGeom>
        </p:spPr>
        <p:txBody>
          <a:bodyPr anchor="t" rtlCol="false" tIns="0" lIns="0" bIns="0" rIns="0">
            <a:spAutoFit/>
          </a:bodyPr>
          <a:lstStyle/>
          <a:p>
            <a:pPr algn="l">
              <a:lnSpc>
                <a:spcPts val="6790"/>
              </a:lnSpc>
            </a:pPr>
            <a:r>
              <a:rPr lang="en-US" sz="5658" b="true">
                <a:solidFill>
                  <a:srgbClr val="414042"/>
                </a:solidFill>
                <a:latin typeface="Public Sans Bold"/>
                <a:ea typeface="Public Sans Bold"/>
                <a:cs typeface="Public Sans Bold"/>
                <a:sym typeface="Public Sans Bold"/>
              </a:rPr>
              <a:t>I. TENSORFLOW</a:t>
            </a:r>
          </a:p>
        </p:txBody>
      </p:sp>
      <p:sp>
        <p:nvSpPr>
          <p:cNvPr name="TextBox 6" id="6"/>
          <p:cNvSpPr txBox="true"/>
          <p:nvPr/>
        </p:nvSpPr>
        <p:spPr>
          <a:xfrm rot="0">
            <a:off x="1028700" y="2033544"/>
            <a:ext cx="5760412" cy="1145506"/>
          </a:xfrm>
          <a:prstGeom prst="rect">
            <a:avLst/>
          </a:prstGeom>
        </p:spPr>
        <p:txBody>
          <a:bodyPr anchor="t" rtlCol="false" tIns="0" lIns="0" bIns="0" rIns="0">
            <a:spAutoFit/>
          </a:bodyPr>
          <a:lstStyle/>
          <a:p>
            <a:pPr algn="l">
              <a:lnSpc>
                <a:spcPts val="4586"/>
              </a:lnSpc>
              <a:spcBef>
                <a:spcPct val="0"/>
              </a:spcBef>
            </a:pPr>
            <a:r>
              <a:rPr lang="en-US" b="true" sz="3276" i="true">
                <a:solidFill>
                  <a:srgbClr val="000000"/>
                </a:solidFill>
                <a:latin typeface="Public Sans Bold Italics"/>
                <a:ea typeface="Public Sans Bold Italics"/>
                <a:cs typeface="Public Sans Bold Italics"/>
                <a:sym typeface="Public Sans Bold Italics"/>
              </a:rPr>
              <a:t>Cách thức hoạt động của TensorFlow</a:t>
            </a:r>
          </a:p>
        </p:txBody>
      </p:sp>
      <p:sp>
        <p:nvSpPr>
          <p:cNvPr name="TextBox 7" id="7"/>
          <p:cNvSpPr txBox="true"/>
          <p:nvPr/>
        </p:nvSpPr>
        <p:spPr>
          <a:xfrm rot="0">
            <a:off x="8903864" y="3787773"/>
            <a:ext cx="8355436" cy="640054"/>
          </a:xfrm>
          <a:prstGeom prst="rect">
            <a:avLst/>
          </a:prstGeom>
        </p:spPr>
        <p:txBody>
          <a:bodyPr anchor="t" rtlCol="false" tIns="0" lIns="0" bIns="0" rIns="0">
            <a:spAutoFit/>
          </a:bodyPr>
          <a:lstStyle/>
          <a:p>
            <a:pPr algn="l">
              <a:lnSpc>
                <a:spcPts val="5146"/>
              </a:lnSpc>
            </a:pPr>
            <a:r>
              <a:rPr lang="en-US" sz="3676">
                <a:solidFill>
                  <a:srgbClr val="222A9B"/>
                </a:solidFill>
                <a:latin typeface="Public Sans"/>
                <a:ea typeface="Public Sans"/>
                <a:cs typeface="Public Sans"/>
                <a:sym typeface="Public Sans"/>
              </a:rPr>
              <a:t>Định nghĩa hàm mất mát</a:t>
            </a:r>
          </a:p>
        </p:txBody>
      </p:sp>
      <p:sp>
        <p:nvSpPr>
          <p:cNvPr name="TextBox 8" id="8"/>
          <p:cNvSpPr txBox="true"/>
          <p:nvPr/>
        </p:nvSpPr>
        <p:spPr>
          <a:xfrm rot="0">
            <a:off x="8903864" y="2555712"/>
            <a:ext cx="8355436" cy="640054"/>
          </a:xfrm>
          <a:prstGeom prst="rect">
            <a:avLst/>
          </a:prstGeom>
        </p:spPr>
        <p:txBody>
          <a:bodyPr anchor="t" rtlCol="false" tIns="0" lIns="0" bIns="0" rIns="0">
            <a:spAutoFit/>
          </a:bodyPr>
          <a:lstStyle/>
          <a:p>
            <a:pPr algn="l">
              <a:lnSpc>
                <a:spcPts val="5146"/>
              </a:lnSpc>
            </a:pPr>
            <a:r>
              <a:rPr lang="en-US" sz="3676">
                <a:solidFill>
                  <a:srgbClr val="222A9B"/>
                </a:solidFill>
                <a:latin typeface="Public Sans"/>
                <a:ea typeface="Public Sans"/>
                <a:cs typeface="Public Sans"/>
                <a:sym typeface="Public Sans"/>
              </a:rPr>
              <a:t>Xây dựng đồ thị tính toán</a:t>
            </a:r>
          </a:p>
        </p:txBody>
      </p:sp>
      <p:sp>
        <p:nvSpPr>
          <p:cNvPr name="TextBox 9" id="9"/>
          <p:cNvSpPr txBox="true"/>
          <p:nvPr/>
        </p:nvSpPr>
        <p:spPr>
          <a:xfrm rot="0">
            <a:off x="8880509" y="5022063"/>
            <a:ext cx="8355436" cy="640054"/>
          </a:xfrm>
          <a:prstGeom prst="rect">
            <a:avLst/>
          </a:prstGeom>
        </p:spPr>
        <p:txBody>
          <a:bodyPr anchor="t" rtlCol="false" tIns="0" lIns="0" bIns="0" rIns="0">
            <a:spAutoFit/>
          </a:bodyPr>
          <a:lstStyle/>
          <a:p>
            <a:pPr algn="l">
              <a:lnSpc>
                <a:spcPts val="5146"/>
              </a:lnSpc>
            </a:pPr>
            <a:r>
              <a:rPr lang="en-US" sz="3676">
                <a:solidFill>
                  <a:srgbClr val="222A9B"/>
                </a:solidFill>
                <a:latin typeface="Public Sans"/>
                <a:ea typeface="Public Sans"/>
                <a:cs typeface="Public Sans"/>
                <a:sym typeface="Public Sans"/>
              </a:rPr>
              <a:t>Tối ưu hóa mô hình</a:t>
            </a:r>
          </a:p>
        </p:txBody>
      </p:sp>
      <p:sp>
        <p:nvSpPr>
          <p:cNvPr name="TextBox 10" id="10"/>
          <p:cNvSpPr txBox="true"/>
          <p:nvPr/>
        </p:nvSpPr>
        <p:spPr>
          <a:xfrm rot="0">
            <a:off x="8880509" y="6254124"/>
            <a:ext cx="8355436" cy="640054"/>
          </a:xfrm>
          <a:prstGeom prst="rect">
            <a:avLst/>
          </a:prstGeom>
        </p:spPr>
        <p:txBody>
          <a:bodyPr anchor="t" rtlCol="false" tIns="0" lIns="0" bIns="0" rIns="0">
            <a:spAutoFit/>
          </a:bodyPr>
          <a:lstStyle/>
          <a:p>
            <a:pPr algn="l">
              <a:lnSpc>
                <a:spcPts val="5146"/>
              </a:lnSpc>
            </a:pPr>
            <a:r>
              <a:rPr lang="en-US" sz="3676">
                <a:solidFill>
                  <a:srgbClr val="222A9B"/>
                </a:solidFill>
                <a:latin typeface="Public Sans"/>
                <a:ea typeface="Public Sans"/>
                <a:cs typeface="Public Sans"/>
                <a:sym typeface="Public Sans"/>
              </a:rPr>
              <a:t>Huấn luyện mô hình</a:t>
            </a:r>
          </a:p>
        </p:txBody>
      </p:sp>
      <p:sp>
        <p:nvSpPr>
          <p:cNvPr name="TextBox 11" id="11"/>
          <p:cNvSpPr txBox="true"/>
          <p:nvPr/>
        </p:nvSpPr>
        <p:spPr>
          <a:xfrm rot="0">
            <a:off x="6972769" y="2565237"/>
            <a:ext cx="1447885" cy="563480"/>
          </a:xfrm>
          <a:prstGeom prst="rect">
            <a:avLst/>
          </a:prstGeom>
        </p:spPr>
        <p:txBody>
          <a:bodyPr anchor="t" rtlCol="false" tIns="0" lIns="0" bIns="0" rIns="0">
            <a:spAutoFit/>
          </a:bodyPr>
          <a:lstStyle/>
          <a:p>
            <a:pPr algn="l">
              <a:lnSpc>
                <a:spcPts val="4503"/>
              </a:lnSpc>
            </a:pPr>
            <a:r>
              <a:rPr lang="en-US" b="true" sz="3216">
                <a:solidFill>
                  <a:srgbClr val="222A9B"/>
                </a:solidFill>
                <a:latin typeface="Public Sans Bold"/>
                <a:ea typeface="Public Sans Bold"/>
                <a:cs typeface="Public Sans Bold"/>
                <a:sym typeface="Public Sans Bold"/>
              </a:rPr>
              <a:t>Bước 1</a:t>
            </a:r>
          </a:p>
        </p:txBody>
      </p:sp>
      <p:sp>
        <p:nvSpPr>
          <p:cNvPr name="TextBox 12" id="12"/>
          <p:cNvSpPr txBox="true"/>
          <p:nvPr/>
        </p:nvSpPr>
        <p:spPr>
          <a:xfrm rot="0">
            <a:off x="6972769" y="3797298"/>
            <a:ext cx="1447885" cy="563480"/>
          </a:xfrm>
          <a:prstGeom prst="rect">
            <a:avLst/>
          </a:prstGeom>
        </p:spPr>
        <p:txBody>
          <a:bodyPr anchor="t" rtlCol="false" tIns="0" lIns="0" bIns="0" rIns="0">
            <a:spAutoFit/>
          </a:bodyPr>
          <a:lstStyle/>
          <a:p>
            <a:pPr algn="l">
              <a:lnSpc>
                <a:spcPts val="4503"/>
              </a:lnSpc>
            </a:pPr>
            <a:r>
              <a:rPr lang="en-US" b="true" sz="3216">
                <a:solidFill>
                  <a:srgbClr val="222A9B"/>
                </a:solidFill>
                <a:latin typeface="Public Sans Bold"/>
                <a:ea typeface="Public Sans Bold"/>
                <a:cs typeface="Public Sans Bold"/>
                <a:sym typeface="Public Sans Bold"/>
              </a:rPr>
              <a:t>Bước 2</a:t>
            </a:r>
          </a:p>
        </p:txBody>
      </p:sp>
      <p:sp>
        <p:nvSpPr>
          <p:cNvPr name="TextBox 13" id="13"/>
          <p:cNvSpPr txBox="true"/>
          <p:nvPr/>
        </p:nvSpPr>
        <p:spPr>
          <a:xfrm rot="0">
            <a:off x="6949413" y="5031588"/>
            <a:ext cx="1447885" cy="563480"/>
          </a:xfrm>
          <a:prstGeom prst="rect">
            <a:avLst/>
          </a:prstGeom>
        </p:spPr>
        <p:txBody>
          <a:bodyPr anchor="t" rtlCol="false" tIns="0" lIns="0" bIns="0" rIns="0">
            <a:spAutoFit/>
          </a:bodyPr>
          <a:lstStyle/>
          <a:p>
            <a:pPr algn="l">
              <a:lnSpc>
                <a:spcPts val="4503"/>
              </a:lnSpc>
            </a:pPr>
            <a:r>
              <a:rPr lang="en-US" b="true" sz="3216">
                <a:solidFill>
                  <a:srgbClr val="222A9B"/>
                </a:solidFill>
                <a:latin typeface="Public Sans Bold"/>
                <a:ea typeface="Public Sans Bold"/>
                <a:cs typeface="Public Sans Bold"/>
                <a:sym typeface="Public Sans Bold"/>
              </a:rPr>
              <a:t>Bước 3</a:t>
            </a:r>
          </a:p>
        </p:txBody>
      </p:sp>
      <p:sp>
        <p:nvSpPr>
          <p:cNvPr name="TextBox 14" id="14"/>
          <p:cNvSpPr txBox="true"/>
          <p:nvPr/>
        </p:nvSpPr>
        <p:spPr>
          <a:xfrm rot="0">
            <a:off x="6949413" y="6263649"/>
            <a:ext cx="1447885" cy="563480"/>
          </a:xfrm>
          <a:prstGeom prst="rect">
            <a:avLst/>
          </a:prstGeom>
        </p:spPr>
        <p:txBody>
          <a:bodyPr anchor="t" rtlCol="false" tIns="0" lIns="0" bIns="0" rIns="0">
            <a:spAutoFit/>
          </a:bodyPr>
          <a:lstStyle/>
          <a:p>
            <a:pPr algn="l">
              <a:lnSpc>
                <a:spcPts val="4503"/>
              </a:lnSpc>
            </a:pPr>
            <a:r>
              <a:rPr lang="en-US" b="true" sz="3216">
                <a:solidFill>
                  <a:srgbClr val="222A9B"/>
                </a:solidFill>
                <a:latin typeface="Public Sans Bold"/>
                <a:ea typeface="Public Sans Bold"/>
                <a:cs typeface="Public Sans Bold"/>
                <a:sym typeface="Public Sans Bold"/>
              </a:rPr>
              <a:t>Bước 4</a:t>
            </a:r>
          </a:p>
        </p:txBody>
      </p:sp>
      <p:sp>
        <p:nvSpPr>
          <p:cNvPr name="TextBox 15" id="15"/>
          <p:cNvSpPr txBox="true"/>
          <p:nvPr/>
        </p:nvSpPr>
        <p:spPr>
          <a:xfrm rot="0">
            <a:off x="6949413" y="7495709"/>
            <a:ext cx="1447885" cy="563480"/>
          </a:xfrm>
          <a:prstGeom prst="rect">
            <a:avLst/>
          </a:prstGeom>
        </p:spPr>
        <p:txBody>
          <a:bodyPr anchor="t" rtlCol="false" tIns="0" lIns="0" bIns="0" rIns="0">
            <a:spAutoFit/>
          </a:bodyPr>
          <a:lstStyle/>
          <a:p>
            <a:pPr algn="l">
              <a:lnSpc>
                <a:spcPts val="4503"/>
              </a:lnSpc>
            </a:pPr>
            <a:r>
              <a:rPr lang="en-US" b="true" sz="3216">
                <a:solidFill>
                  <a:srgbClr val="222A9B"/>
                </a:solidFill>
                <a:latin typeface="Public Sans Bold"/>
                <a:ea typeface="Public Sans Bold"/>
                <a:cs typeface="Public Sans Bold"/>
                <a:sym typeface="Public Sans Bold"/>
              </a:rPr>
              <a:t>Bước 5</a:t>
            </a:r>
          </a:p>
        </p:txBody>
      </p:sp>
      <p:sp>
        <p:nvSpPr>
          <p:cNvPr name="TextBox 16" id="16"/>
          <p:cNvSpPr txBox="true"/>
          <p:nvPr/>
        </p:nvSpPr>
        <p:spPr>
          <a:xfrm rot="0">
            <a:off x="8880509" y="7486184"/>
            <a:ext cx="8355436" cy="640054"/>
          </a:xfrm>
          <a:prstGeom prst="rect">
            <a:avLst/>
          </a:prstGeom>
        </p:spPr>
        <p:txBody>
          <a:bodyPr anchor="t" rtlCol="false" tIns="0" lIns="0" bIns="0" rIns="0">
            <a:spAutoFit/>
          </a:bodyPr>
          <a:lstStyle/>
          <a:p>
            <a:pPr algn="l">
              <a:lnSpc>
                <a:spcPts val="5146"/>
              </a:lnSpc>
            </a:pPr>
            <a:r>
              <a:rPr lang="en-US" sz="3676">
                <a:solidFill>
                  <a:srgbClr val="222A9B"/>
                </a:solidFill>
                <a:latin typeface="Public Sans"/>
                <a:ea typeface="Public Sans"/>
                <a:cs typeface="Public Sans"/>
                <a:sym typeface="Public Sans"/>
              </a:rPr>
              <a:t>Đánh giá mô hình</a:t>
            </a:r>
          </a:p>
        </p:txBody>
      </p:sp>
      <p:sp>
        <p:nvSpPr>
          <p:cNvPr name="TextBox 17" id="17"/>
          <p:cNvSpPr txBox="true"/>
          <p:nvPr/>
        </p:nvSpPr>
        <p:spPr>
          <a:xfrm rot="0">
            <a:off x="6972769" y="8738712"/>
            <a:ext cx="1447885" cy="563480"/>
          </a:xfrm>
          <a:prstGeom prst="rect">
            <a:avLst/>
          </a:prstGeom>
        </p:spPr>
        <p:txBody>
          <a:bodyPr anchor="t" rtlCol="false" tIns="0" lIns="0" bIns="0" rIns="0">
            <a:spAutoFit/>
          </a:bodyPr>
          <a:lstStyle/>
          <a:p>
            <a:pPr algn="l">
              <a:lnSpc>
                <a:spcPts val="4503"/>
              </a:lnSpc>
            </a:pPr>
            <a:r>
              <a:rPr lang="en-US" b="true" sz="3216">
                <a:solidFill>
                  <a:srgbClr val="222A9B"/>
                </a:solidFill>
                <a:latin typeface="Public Sans Bold"/>
                <a:ea typeface="Public Sans Bold"/>
                <a:cs typeface="Public Sans Bold"/>
                <a:sym typeface="Public Sans Bold"/>
              </a:rPr>
              <a:t>Bước 6</a:t>
            </a:r>
          </a:p>
        </p:txBody>
      </p:sp>
      <p:sp>
        <p:nvSpPr>
          <p:cNvPr name="TextBox 18" id="18"/>
          <p:cNvSpPr txBox="true"/>
          <p:nvPr/>
        </p:nvSpPr>
        <p:spPr>
          <a:xfrm rot="0">
            <a:off x="8903864" y="8729187"/>
            <a:ext cx="8355436" cy="640054"/>
          </a:xfrm>
          <a:prstGeom prst="rect">
            <a:avLst/>
          </a:prstGeom>
        </p:spPr>
        <p:txBody>
          <a:bodyPr anchor="t" rtlCol="false" tIns="0" lIns="0" bIns="0" rIns="0">
            <a:spAutoFit/>
          </a:bodyPr>
          <a:lstStyle/>
          <a:p>
            <a:pPr algn="l">
              <a:lnSpc>
                <a:spcPts val="5146"/>
              </a:lnSpc>
            </a:pPr>
            <a:r>
              <a:rPr lang="en-US" sz="3676">
                <a:solidFill>
                  <a:srgbClr val="222A9B"/>
                </a:solidFill>
                <a:latin typeface="Public Sans"/>
                <a:ea typeface="Public Sans"/>
                <a:cs typeface="Public Sans"/>
                <a:sym typeface="Public Sans"/>
              </a:rPr>
              <a:t>Sử dụng mô hình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05156" y="0"/>
            <a:ext cx="6858000" cy="1028700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781" t="0" r="-62781" b="0"/>
              </a:stretch>
            </a:blipFill>
          </p:spPr>
        </p:sp>
      </p:grpSp>
      <p:sp>
        <p:nvSpPr>
          <p:cNvPr name="TextBox 4" id="4"/>
          <p:cNvSpPr txBox="true"/>
          <p:nvPr/>
        </p:nvSpPr>
        <p:spPr>
          <a:xfrm rot="0">
            <a:off x="1028700" y="1119187"/>
            <a:ext cx="9051992" cy="866775"/>
          </a:xfrm>
          <a:prstGeom prst="rect">
            <a:avLst/>
          </a:prstGeom>
        </p:spPr>
        <p:txBody>
          <a:bodyPr anchor="t" rtlCol="false" tIns="0" lIns="0" bIns="0" rIns="0">
            <a:spAutoFit/>
          </a:bodyPr>
          <a:lstStyle/>
          <a:p>
            <a:pPr algn="l">
              <a:lnSpc>
                <a:spcPts val="6792"/>
              </a:lnSpc>
            </a:pPr>
            <a:r>
              <a:rPr lang="en-US" sz="5660" b="true">
                <a:solidFill>
                  <a:srgbClr val="222A9B"/>
                </a:solidFill>
                <a:latin typeface="Public Sans Bold"/>
                <a:ea typeface="Public Sans Bold"/>
                <a:cs typeface="Public Sans Bold"/>
                <a:sym typeface="Public Sans Bold"/>
              </a:rPr>
              <a:t>I. TENSORFLOW</a:t>
            </a:r>
          </a:p>
        </p:txBody>
      </p:sp>
      <p:sp>
        <p:nvSpPr>
          <p:cNvPr name="TextBox 5" id="5"/>
          <p:cNvSpPr txBox="true"/>
          <p:nvPr/>
        </p:nvSpPr>
        <p:spPr>
          <a:xfrm rot="0">
            <a:off x="1028700" y="3005877"/>
            <a:ext cx="11082606" cy="1598930"/>
          </a:xfrm>
          <a:prstGeom prst="rect">
            <a:avLst/>
          </a:prstGeom>
        </p:spPr>
        <p:txBody>
          <a:bodyPr anchor="t" rtlCol="false" tIns="0" lIns="0" bIns="0" rIns="0">
            <a:spAutoFit/>
          </a:bodyPr>
          <a:lstStyle/>
          <a:p>
            <a:pPr algn="l">
              <a:lnSpc>
                <a:spcPts val="4270"/>
              </a:lnSpc>
            </a:pPr>
            <a:r>
              <a:rPr lang="en-US" sz="3050" b="true">
                <a:solidFill>
                  <a:srgbClr val="414042"/>
                </a:solidFill>
                <a:latin typeface="Public Sans Bold"/>
                <a:ea typeface="Public Sans Bold"/>
                <a:cs typeface="Public Sans Bold"/>
                <a:sym typeface="Public Sans Bold"/>
              </a:rPr>
              <a:t>- Hỗ trợ các mô hình học sâu (deep learning) và học máy:</a:t>
            </a:r>
            <a:r>
              <a:rPr lang="en-US" sz="3050" b="true">
                <a:solidFill>
                  <a:srgbClr val="414042"/>
                </a:solidFill>
                <a:latin typeface="Public Sans Medium"/>
                <a:ea typeface="Public Sans Medium"/>
                <a:cs typeface="Public Sans Medium"/>
                <a:sym typeface="Public Sans Medium"/>
              </a:rPr>
              <a:t> TensorFlow cung cấp các hàm dựng sẵn cho việc tạo và huấn luyện các mô hình neural network.</a:t>
            </a:r>
          </a:p>
        </p:txBody>
      </p:sp>
      <p:sp>
        <p:nvSpPr>
          <p:cNvPr name="TextBox 6" id="6"/>
          <p:cNvSpPr txBox="true"/>
          <p:nvPr/>
        </p:nvSpPr>
        <p:spPr>
          <a:xfrm rot="0">
            <a:off x="1028700" y="4784759"/>
            <a:ext cx="11082606" cy="1065530"/>
          </a:xfrm>
          <a:prstGeom prst="rect">
            <a:avLst/>
          </a:prstGeom>
        </p:spPr>
        <p:txBody>
          <a:bodyPr anchor="t" rtlCol="false" tIns="0" lIns="0" bIns="0" rIns="0">
            <a:spAutoFit/>
          </a:bodyPr>
          <a:lstStyle/>
          <a:p>
            <a:pPr algn="l">
              <a:lnSpc>
                <a:spcPts val="4270"/>
              </a:lnSpc>
            </a:pPr>
            <a:r>
              <a:rPr lang="en-US" b="true" sz="3050">
                <a:solidFill>
                  <a:srgbClr val="414042"/>
                </a:solidFill>
                <a:latin typeface="Public Sans Bold"/>
                <a:ea typeface="Public Sans Bold"/>
                <a:cs typeface="Public Sans Bold"/>
                <a:sym typeface="Public Sans Bold"/>
              </a:rPr>
              <a:t>- Khả năng tính toán song song:</a:t>
            </a:r>
            <a:r>
              <a:rPr lang="en-US" b="true" sz="3050">
                <a:solidFill>
                  <a:srgbClr val="414042"/>
                </a:solidFill>
                <a:latin typeface="Public Sans Medium"/>
                <a:ea typeface="Public Sans Medium"/>
                <a:cs typeface="Public Sans Medium"/>
                <a:sym typeface="Public Sans Medium"/>
              </a:rPr>
              <a:t> TensorFlow có thể tính toán trên nhiều máy tính, nhiều CPU, GPU trong cùng một máy.</a:t>
            </a:r>
          </a:p>
        </p:txBody>
      </p:sp>
      <p:sp>
        <p:nvSpPr>
          <p:cNvPr name="TextBox 7" id="7"/>
          <p:cNvSpPr txBox="true"/>
          <p:nvPr/>
        </p:nvSpPr>
        <p:spPr>
          <a:xfrm rot="0">
            <a:off x="1028700" y="2218488"/>
            <a:ext cx="7254112" cy="564388"/>
          </a:xfrm>
          <a:prstGeom prst="rect">
            <a:avLst/>
          </a:prstGeom>
        </p:spPr>
        <p:txBody>
          <a:bodyPr anchor="t" rtlCol="false" tIns="0" lIns="0" bIns="0" rIns="0">
            <a:spAutoFit/>
          </a:bodyPr>
          <a:lstStyle/>
          <a:p>
            <a:pPr algn="l">
              <a:lnSpc>
                <a:spcPts val="4591"/>
              </a:lnSpc>
              <a:spcBef>
                <a:spcPct val="0"/>
              </a:spcBef>
            </a:pPr>
            <a:r>
              <a:rPr lang="en-US" b="true" sz="3279" i="true">
                <a:solidFill>
                  <a:srgbClr val="182D88"/>
                </a:solidFill>
                <a:latin typeface="Public Sans Bold Italics"/>
                <a:ea typeface="Public Sans Bold Italics"/>
                <a:cs typeface="Public Sans Bold Italics"/>
                <a:sym typeface="Public Sans Bold Italics"/>
              </a:rPr>
              <a:t>Đặc điểm</a:t>
            </a:r>
          </a:p>
        </p:txBody>
      </p:sp>
      <p:sp>
        <p:nvSpPr>
          <p:cNvPr name="TextBox 8" id="8"/>
          <p:cNvSpPr txBox="true"/>
          <p:nvPr/>
        </p:nvSpPr>
        <p:spPr>
          <a:xfrm rot="0">
            <a:off x="1028700" y="6031264"/>
            <a:ext cx="11082606" cy="1598930"/>
          </a:xfrm>
          <a:prstGeom prst="rect">
            <a:avLst/>
          </a:prstGeom>
        </p:spPr>
        <p:txBody>
          <a:bodyPr anchor="t" rtlCol="false" tIns="0" lIns="0" bIns="0" rIns="0">
            <a:spAutoFit/>
          </a:bodyPr>
          <a:lstStyle/>
          <a:p>
            <a:pPr algn="l">
              <a:lnSpc>
                <a:spcPts val="4270"/>
              </a:lnSpc>
            </a:pPr>
            <a:r>
              <a:rPr lang="en-US" b="true" sz="3050">
                <a:solidFill>
                  <a:srgbClr val="414042"/>
                </a:solidFill>
                <a:latin typeface="Public Sans Bold"/>
                <a:ea typeface="Public Sans Bold"/>
                <a:cs typeface="Public Sans Bold"/>
                <a:sym typeface="Public Sans Bold"/>
              </a:rPr>
              <a:t>- Cung cấp đồ thị luồng dữ liệu (dataflow graph):</a:t>
            </a:r>
            <a:r>
              <a:rPr lang="en-US" b="true" sz="3050">
                <a:solidFill>
                  <a:srgbClr val="414042"/>
                </a:solidFill>
                <a:latin typeface="Public Sans Medium"/>
                <a:ea typeface="Public Sans Medium"/>
                <a:cs typeface="Public Sans Medium"/>
                <a:sym typeface="Public Sans Medium"/>
              </a:rPr>
              <a:t> Các mô hình được xây dựng thông qua các biểu đồ luồng dữ liệu, trong đó mỗi node đại diện cho một phép toán toán học.</a:t>
            </a:r>
          </a:p>
        </p:txBody>
      </p:sp>
      <p:sp>
        <p:nvSpPr>
          <p:cNvPr name="TextBox 9" id="9"/>
          <p:cNvSpPr txBox="true"/>
          <p:nvPr/>
        </p:nvSpPr>
        <p:spPr>
          <a:xfrm rot="0">
            <a:off x="1028700" y="7811169"/>
            <a:ext cx="11082606" cy="1598930"/>
          </a:xfrm>
          <a:prstGeom prst="rect">
            <a:avLst/>
          </a:prstGeom>
        </p:spPr>
        <p:txBody>
          <a:bodyPr anchor="t" rtlCol="false" tIns="0" lIns="0" bIns="0" rIns="0">
            <a:spAutoFit/>
          </a:bodyPr>
          <a:lstStyle/>
          <a:p>
            <a:pPr algn="l">
              <a:lnSpc>
                <a:spcPts val="4270"/>
              </a:lnSpc>
            </a:pPr>
            <a:r>
              <a:rPr lang="en-US" b="true" sz="3050">
                <a:solidFill>
                  <a:srgbClr val="414042"/>
                </a:solidFill>
                <a:latin typeface="Public Sans Bold"/>
                <a:ea typeface="Public Sans Bold"/>
                <a:cs typeface="Public Sans Bold"/>
                <a:sym typeface="Public Sans Bold"/>
              </a:rPr>
              <a:t>- Hệ sinh thái đa dạng:</a:t>
            </a:r>
            <a:r>
              <a:rPr lang="en-US" b="true" sz="3050">
                <a:solidFill>
                  <a:srgbClr val="414042"/>
                </a:solidFill>
                <a:latin typeface="Public Sans Medium"/>
                <a:ea typeface="Public Sans Medium"/>
                <a:cs typeface="Public Sans Medium"/>
                <a:sym typeface="Public Sans Medium"/>
              </a:rPr>
              <a:t> TensorFlow hỗ trợ nhiều công cụ và thư viện bổ trợ như TensorFlow Lite, TensorFlow.js, và TensorFlow Extended.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700" y="0"/>
            <a:ext cx="8950031" cy="10287000"/>
            <a:chOff x="0" y="0"/>
            <a:chExt cx="5837538" cy="6709558"/>
          </a:xfrm>
        </p:grpSpPr>
        <p:sp>
          <p:nvSpPr>
            <p:cNvPr name="Freeform 3" id="3"/>
            <p:cNvSpPr/>
            <p:nvPr/>
          </p:nvSpPr>
          <p:spPr>
            <a:xfrm flipH="false" flipV="false" rot="0">
              <a:off x="0" y="0"/>
              <a:ext cx="5837538" cy="6709559"/>
            </a:xfrm>
            <a:custGeom>
              <a:avLst/>
              <a:gdLst/>
              <a:ahLst/>
              <a:cxnLst/>
              <a:rect r="r" b="b" t="t" l="l"/>
              <a:pathLst>
                <a:path h="6709559" w="5837538">
                  <a:moveTo>
                    <a:pt x="5532738" y="0"/>
                  </a:moveTo>
                  <a:lnTo>
                    <a:pt x="304800" y="0"/>
                  </a:lnTo>
                  <a:cubicBezTo>
                    <a:pt x="135890" y="0"/>
                    <a:pt x="0" y="135890"/>
                    <a:pt x="0" y="304800"/>
                  </a:cubicBezTo>
                  <a:lnTo>
                    <a:pt x="0" y="6404758"/>
                  </a:lnTo>
                  <a:cubicBezTo>
                    <a:pt x="0" y="6573669"/>
                    <a:pt x="135890" y="6709559"/>
                    <a:pt x="304800" y="6709559"/>
                  </a:cubicBezTo>
                  <a:lnTo>
                    <a:pt x="5532738" y="6709559"/>
                  </a:lnTo>
                  <a:cubicBezTo>
                    <a:pt x="5701648" y="6709559"/>
                    <a:pt x="5837538" y="6573669"/>
                    <a:pt x="5837538" y="6404758"/>
                  </a:cubicBezTo>
                  <a:lnTo>
                    <a:pt x="5837538" y="304800"/>
                  </a:lnTo>
                  <a:cubicBezTo>
                    <a:pt x="5837538" y="135890"/>
                    <a:pt x="5701648" y="0"/>
                    <a:pt x="5532738" y="0"/>
                  </a:cubicBezTo>
                  <a:close/>
                </a:path>
              </a:pathLst>
            </a:custGeom>
            <a:solidFill>
              <a:srgbClr val="F1F1F1"/>
            </a:solidFill>
          </p:spPr>
        </p:sp>
      </p:grpSp>
      <p:sp>
        <p:nvSpPr>
          <p:cNvPr name="TextBox 4" id="4"/>
          <p:cNvSpPr txBox="true"/>
          <p:nvPr/>
        </p:nvSpPr>
        <p:spPr>
          <a:xfrm rot="0">
            <a:off x="9700846" y="1185394"/>
            <a:ext cx="7212344" cy="433705"/>
          </a:xfrm>
          <a:prstGeom prst="rect">
            <a:avLst/>
          </a:prstGeom>
        </p:spPr>
        <p:txBody>
          <a:bodyPr anchor="t" rtlCol="false" tIns="0" lIns="0" bIns="0" rIns="0">
            <a:spAutoFit/>
          </a:bodyPr>
          <a:lstStyle/>
          <a:p>
            <a:pPr algn="l">
              <a:lnSpc>
                <a:spcPts val="3380"/>
              </a:lnSpc>
            </a:pPr>
            <a:r>
              <a:rPr lang="en-US" b="true" sz="2600">
                <a:solidFill>
                  <a:srgbClr val="222A9B"/>
                </a:solidFill>
                <a:latin typeface="Public Sans Bold"/>
                <a:ea typeface="Public Sans Bold"/>
                <a:cs typeface="Public Sans Bold"/>
                <a:sym typeface="Public Sans Bold"/>
              </a:rPr>
              <a:t>Thị giác máy tính (Computer Vision)</a:t>
            </a:r>
          </a:p>
        </p:txBody>
      </p:sp>
      <p:sp>
        <p:nvSpPr>
          <p:cNvPr name="TextBox 5" id="5"/>
          <p:cNvSpPr txBox="true"/>
          <p:nvPr/>
        </p:nvSpPr>
        <p:spPr>
          <a:xfrm rot="0">
            <a:off x="9700846" y="1805865"/>
            <a:ext cx="7212344" cy="372110"/>
          </a:xfrm>
          <a:prstGeom prst="rect">
            <a:avLst/>
          </a:prstGeom>
        </p:spPr>
        <p:txBody>
          <a:bodyPr anchor="t" rtlCol="false" tIns="0" lIns="0" bIns="0" rIns="0">
            <a:spAutoFit/>
          </a:bodyPr>
          <a:lstStyle/>
          <a:p>
            <a:pPr algn="l">
              <a:lnSpc>
                <a:spcPts val="2859"/>
              </a:lnSpc>
            </a:pPr>
            <a:r>
              <a:rPr lang="en-US" sz="2199" b="true">
                <a:solidFill>
                  <a:srgbClr val="414042"/>
                </a:solidFill>
                <a:latin typeface="Public Sans Medium"/>
                <a:ea typeface="Public Sans Medium"/>
                <a:cs typeface="Public Sans Medium"/>
                <a:sym typeface="Public Sans Medium"/>
              </a:rPr>
              <a:t>N</a:t>
            </a:r>
            <a:r>
              <a:rPr lang="en-US" b="true" sz="2199">
                <a:solidFill>
                  <a:srgbClr val="414042"/>
                </a:solidFill>
                <a:latin typeface="Public Sans Medium"/>
                <a:ea typeface="Public Sans Medium"/>
                <a:cs typeface="Public Sans Medium"/>
                <a:sym typeface="Public Sans Medium"/>
              </a:rPr>
              <a:t>hận diện khuôn mặt, phát hiện vật thể, xử lý ảnh.</a:t>
            </a:r>
          </a:p>
        </p:txBody>
      </p:sp>
      <p:sp>
        <p:nvSpPr>
          <p:cNvPr name="TextBox 6" id="6"/>
          <p:cNvSpPr txBox="true"/>
          <p:nvPr/>
        </p:nvSpPr>
        <p:spPr>
          <a:xfrm rot="0">
            <a:off x="9700846" y="2835835"/>
            <a:ext cx="7212344" cy="433705"/>
          </a:xfrm>
          <a:prstGeom prst="rect">
            <a:avLst/>
          </a:prstGeom>
        </p:spPr>
        <p:txBody>
          <a:bodyPr anchor="t" rtlCol="false" tIns="0" lIns="0" bIns="0" rIns="0">
            <a:spAutoFit/>
          </a:bodyPr>
          <a:lstStyle/>
          <a:p>
            <a:pPr algn="l">
              <a:lnSpc>
                <a:spcPts val="3380"/>
              </a:lnSpc>
            </a:pPr>
            <a:r>
              <a:rPr lang="en-US" b="true" sz="2600">
                <a:solidFill>
                  <a:srgbClr val="222A9B"/>
                </a:solidFill>
                <a:latin typeface="Public Sans Bold"/>
                <a:ea typeface="Public Sans Bold"/>
                <a:cs typeface="Public Sans Bold"/>
                <a:sym typeface="Public Sans Bold"/>
              </a:rPr>
              <a:t>Xử lý ngôn ngữ tự nhiên (NKP)</a:t>
            </a:r>
          </a:p>
        </p:txBody>
      </p:sp>
      <p:sp>
        <p:nvSpPr>
          <p:cNvPr name="TextBox 7" id="7"/>
          <p:cNvSpPr txBox="true"/>
          <p:nvPr/>
        </p:nvSpPr>
        <p:spPr>
          <a:xfrm rot="0">
            <a:off x="9700846" y="3456305"/>
            <a:ext cx="7212344" cy="372110"/>
          </a:xfrm>
          <a:prstGeom prst="rect">
            <a:avLst/>
          </a:prstGeom>
        </p:spPr>
        <p:txBody>
          <a:bodyPr anchor="t" rtlCol="false" tIns="0" lIns="0" bIns="0" rIns="0">
            <a:spAutoFit/>
          </a:bodyPr>
          <a:lstStyle/>
          <a:p>
            <a:pPr algn="l">
              <a:lnSpc>
                <a:spcPts val="2860"/>
              </a:lnSpc>
            </a:pPr>
            <a:r>
              <a:rPr lang="en-US" b="true" sz="2200">
                <a:solidFill>
                  <a:srgbClr val="414042"/>
                </a:solidFill>
                <a:latin typeface="Public Sans Medium"/>
                <a:ea typeface="Public Sans Medium"/>
                <a:cs typeface="Public Sans Medium"/>
                <a:sym typeface="Public Sans Medium"/>
              </a:rPr>
              <a:t>Dịch máy, chatbot, phân tích cảm xúc.</a:t>
            </a:r>
          </a:p>
        </p:txBody>
      </p:sp>
      <p:sp>
        <p:nvSpPr>
          <p:cNvPr name="TextBox 8" id="8"/>
          <p:cNvSpPr txBox="true"/>
          <p:nvPr/>
        </p:nvSpPr>
        <p:spPr>
          <a:xfrm rot="0">
            <a:off x="9700846" y="8075314"/>
            <a:ext cx="7212344" cy="433705"/>
          </a:xfrm>
          <a:prstGeom prst="rect">
            <a:avLst/>
          </a:prstGeom>
        </p:spPr>
        <p:txBody>
          <a:bodyPr anchor="t" rtlCol="false" tIns="0" lIns="0" bIns="0" rIns="0">
            <a:spAutoFit/>
          </a:bodyPr>
          <a:lstStyle/>
          <a:p>
            <a:pPr algn="l">
              <a:lnSpc>
                <a:spcPts val="3380"/>
              </a:lnSpc>
            </a:pPr>
            <a:r>
              <a:rPr lang="en-US" b="true" sz="2600">
                <a:solidFill>
                  <a:srgbClr val="222A9B"/>
                </a:solidFill>
                <a:latin typeface="Public Sans Bold"/>
                <a:ea typeface="Public Sans Bold"/>
                <a:cs typeface="Public Sans Bold"/>
                <a:sym typeface="Public Sans Bold"/>
              </a:rPr>
              <a:t>Tài chính</a:t>
            </a:r>
          </a:p>
        </p:txBody>
      </p:sp>
      <p:sp>
        <p:nvSpPr>
          <p:cNvPr name="TextBox 9" id="9"/>
          <p:cNvSpPr txBox="true"/>
          <p:nvPr/>
        </p:nvSpPr>
        <p:spPr>
          <a:xfrm rot="0">
            <a:off x="9700846" y="8700864"/>
            <a:ext cx="7212344" cy="372110"/>
          </a:xfrm>
          <a:prstGeom prst="rect">
            <a:avLst/>
          </a:prstGeom>
        </p:spPr>
        <p:txBody>
          <a:bodyPr anchor="t" rtlCol="false" tIns="0" lIns="0" bIns="0" rIns="0">
            <a:spAutoFit/>
          </a:bodyPr>
          <a:lstStyle/>
          <a:p>
            <a:pPr algn="l">
              <a:lnSpc>
                <a:spcPts val="2860"/>
              </a:lnSpc>
            </a:pPr>
            <a:r>
              <a:rPr lang="en-US" b="true" sz="2200">
                <a:solidFill>
                  <a:srgbClr val="414042"/>
                </a:solidFill>
                <a:latin typeface="Public Sans Medium"/>
                <a:ea typeface="Public Sans Medium"/>
                <a:cs typeface="Public Sans Medium"/>
                <a:sym typeface="Public Sans Medium"/>
              </a:rPr>
              <a:t>Dự báo thị trường chứng khoán, phát hiện gian lận.</a:t>
            </a:r>
          </a:p>
        </p:txBody>
      </p:sp>
      <p:sp>
        <p:nvSpPr>
          <p:cNvPr name="TextBox 10" id="10"/>
          <p:cNvSpPr txBox="true"/>
          <p:nvPr/>
        </p:nvSpPr>
        <p:spPr>
          <a:xfrm rot="0">
            <a:off x="648854" y="1244680"/>
            <a:ext cx="7653477" cy="1000125"/>
          </a:xfrm>
          <a:prstGeom prst="rect">
            <a:avLst/>
          </a:prstGeom>
        </p:spPr>
        <p:txBody>
          <a:bodyPr anchor="t" rtlCol="false" tIns="0" lIns="0" bIns="0" rIns="0">
            <a:spAutoFit/>
          </a:bodyPr>
          <a:lstStyle/>
          <a:p>
            <a:pPr algn="l">
              <a:lnSpc>
                <a:spcPts val="7871"/>
              </a:lnSpc>
            </a:pPr>
            <a:r>
              <a:rPr lang="en-US" sz="6559" b="true">
                <a:solidFill>
                  <a:srgbClr val="222A9B"/>
                </a:solidFill>
                <a:latin typeface="Public Sans Bold"/>
                <a:ea typeface="Public Sans Bold"/>
                <a:cs typeface="Public Sans Bold"/>
                <a:sym typeface="Public Sans Bold"/>
              </a:rPr>
              <a:t>I. TENSORFLOW</a:t>
            </a:r>
          </a:p>
        </p:txBody>
      </p:sp>
      <p:sp>
        <p:nvSpPr>
          <p:cNvPr name="TextBox 11" id="11"/>
          <p:cNvSpPr txBox="true"/>
          <p:nvPr/>
        </p:nvSpPr>
        <p:spPr>
          <a:xfrm rot="0">
            <a:off x="648854" y="2482930"/>
            <a:ext cx="6844148" cy="722504"/>
          </a:xfrm>
          <a:prstGeom prst="rect">
            <a:avLst/>
          </a:prstGeom>
        </p:spPr>
        <p:txBody>
          <a:bodyPr anchor="t" rtlCol="false" tIns="0" lIns="0" bIns="0" rIns="0">
            <a:spAutoFit/>
          </a:bodyPr>
          <a:lstStyle/>
          <a:p>
            <a:pPr algn="ctr">
              <a:lnSpc>
                <a:spcPts val="5851"/>
              </a:lnSpc>
              <a:spcBef>
                <a:spcPct val="0"/>
              </a:spcBef>
            </a:pPr>
            <a:r>
              <a:rPr lang="en-US" b="true" sz="4179" i="true">
                <a:solidFill>
                  <a:srgbClr val="182D88"/>
                </a:solidFill>
                <a:latin typeface="Public Sans Bold Italics"/>
                <a:ea typeface="Public Sans Bold Italics"/>
                <a:cs typeface="Public Sans Bold Italics"/>
                <a:sym typeface="Public Sans Bold Italics"/>
              </a:rPr>
              <a:t>Ứng dụng </a:t>
            </a:r>
          </a:p>
        </p:txBody>
      </p:sp>
      <p:sp>
        <p:nvSpPr>
          <p:cNvPr name="TextBox 12" id="12"/>
          <p:cNvSpPr txBox="true"/>
          <p:nvPr/>
        </p:nvSpPr>
        <p:spPr>
          <a:xfrm rot="0">
            <a:off x="9700846" y="4627842"/>
            <a:ext cx="7212344" cy="433705"/>
          </a:xfrm>
          <a:prstGeom prst="rect">
            <a:avLst/>
          </a:prstGeom>
        </p:spPr>
        <p:txBody>
          <a:bodyPr anchor="t" rtlCol="false" tIns="0" lIns="0" bIns="0" rIns="0">
            <a:spAutoFit/>
          </a:bodyPr>
          <a:lstStyle/>
          <a:p>
            <a:pPr algn="l">
              <a:lnSpc>
                <a:spcPts val="3380"/>
              </a:lnSpc>
            </a:pPr>
            <a:r>
              <a:rPr lang="en-US" b="true" sz="2600">
                <a:solidFill>
                  <a:srgbClr val="222A9B"/>
                </a:solidFill>
                <a:latin typeface="Public Sans Bold"/>
                <a:ea typeface="Public Sans Bold"/>
                <a:cs typeface="Public Sans Bold"/>
                <a:sym typeface="Public Sans Bold"/>
              </a:rPr>
              <a:t>Hệ thống gợi ý</a:t>
            </a:r>
          </a:p>
        </p:txBody>
      </p:sp>
      <p:sp>
        <p:nvSpPr>
          <p:cNvPr name="TextBox 13" id="13"/>
          <p:cNvSpPr txBox="true"/>
          <p:nvPr/>
        </p:nvSpPr>
        <p:spPr>
          <a:xfrm rot="0">
            <a:off x="9700846" y="5248313"/>
            <a:ext cx="7212344" cy="372110"/>
          </a:xfrm>
          <a:prstGeom prst="rect">
            <a:avLst/>
          </a:prstGeom>
        </p:spPr>
        <p:txBody>
          <a:bodyPr anchor="t" rtlCol="false" tIns="0" lIns="0" bIns="0" rIns="0">
            <a:spAutoFit/>
          </a:bodyPr>
          <a:lstStyle/>
          <a:p>
            <a:pPr algn="l">
              <a:lnSpc>
                <a:spcPts val="2859"/>
              </a:lnSpc>
            </a:pPr>
            <a:r>
              <a:rPr lang="en-US" sz="2199" b="true">
                <a:solidFill>
                  <a:srgbClr val="414042"/>
                </a:solidFill>
                <a:latin typeface="Public Sans Medium"/>
                <a:ea typeface="Public Sans Medium"/>
                <a:cs typeface="Public Sans Medium"/>
                <a:sym typeface="Public Sans Medium"/>
              </a:rPr>
              <a:t>Gợi ý sản phẩm, cá nhân hóa trải nghiệm người dùng.</a:t>
            </a:r>
          </a:p>
        </p:txBody>
      </p:sp>
      <p:sp>
        <p:nvSpPr>
          <p:cNvPr name="TextBox 14" id="14"/>
          <p:cNvSpPr txBox="true"/>
          <p:nvPr/>
        </p:nvSpPr>
        <p:spPr>
          <a:xfrm rot="0">
            <a:off x="9700846" y="6281998"/>
            <a:ext cx="7212344" cy="433705"/>
          </a:xfrm>
          <a:prstGeom prst="rect">
            <a:avLst/>
          </a:prstGeom>
        </p:spPr>
        <p:txBody>
          <a:bodyPr anchor="t" rtlCol="false" tIns="0" lIns="0" bIns="0" rIns="0">
            <a:spAutoFit/>
          </a:bodyPr>
          <a:lstStyle/>
          <a:p>
            <a:pPr algn="l">
              <a:lnSpc>
                <a:spcPts val="3380"/>
              </a:lnSpc>
            </a:pPr>
            <a:r>
              <a:rPr lang="en-US" b="true" sz="2600">
                <a:solidFill>
                  <a:srgbClr val="222A9B"/>
                </a:solidFill>
                <a:latin typeface="Public Sans Bold"/>
                <a:ea typeface="Public Sans Bold"/>
                <a:cs typeface="Public Sans Bold"/>
                <a:sym typeface="Public Sans Bold"/>
              </a:rPr>
              <a:t>Y học và khoa học</a:t>
            </a:r>
          </a:p>
        </p:txBody>
      </p:sp>
      <p:sp>
        <p:nvSpPr>
          <p:cNvPr name="TextBox 15" id="15"/>
          <p:cNvSpPr txBox="true"/>
          <p:nvPr/>
        </p:nvSpPr>
        <p:spPr>
          <a:xfrm rot="0">
            <a:off x="9700846" y="6902469"/>
            <a:ext cx="7212344" cy="372110"/>
          </a:xfrm>
          <a:prstGeom prst="rect">
            <a:avLst/>
          </a:prstGeom>
        </p:spPr>
        <p:txBody>
          <a:bodyPr anchor="t" rtlCol="false" tIns="0" lIns="0" bIns="0" rIns="0">
            <a:spAutoFit/>
          </a:bodyPr>
          <a:lstStyle/>
          <a:p>
            <a:pPr algn="l">
              <a:lnSpc>
                <a:spcPts val="2859"/>
              </a:lnSpc>
            </a:pPr>
            <a:r>
              <a:rPr lang="en-US" sz="2199" b="true">
                <a:solidFill>
                  <a:srgbClr val="414042"/>
                </a:solidFill>
                <a:latin typeface="Public Sans Medium"/>
                <a:ea typeface="Public Sans Medium"/>
                <a:cs typeface="Public Sans Medium"/>
                <a:sym typeface="Public Sans Medium"/>
              </a:rPr>
              <a:t>Phân tích hình ảnh y tế, chẩn đoán bệnh.</a:t>
            </a:r>
          </a:p>
        </p:txBody>
      </p:sp>
      <p:grpSp>
        <p:nvGrpSpPr>
          <p:cNvPr name="Group 16" id="16"/>
          <p:cNvGrpSpPr/>
          <p:nvPr/>
        </p:nvGrpSpPr>
        <p:grpSpPr>
          <a:xfrm rot="0">
            <a:off x="841635" y="3661410"/>
            <a:ext cx="6458585" cy="6458585"/>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0" t="-24985" r="0" b="-24985"/>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28345"/>
            <a:ext cx="4371818" cy="6194510"/>
          </a:xfrm>
          <a:custGeom>
            <a:avLst/>
            <a:gdLst/>
            <a:ahLst/>
            <a:cxnLst/>
            <a:rect r="r" b="b" t="t" l="l"/>
            <a:pathLst>
              <a:path h="6194510" w="4371818">
                <a:moveTo>
                  <a:pt x="0" y="0"/>
                </a:moveTo>
                <a:lnTo>
                  <a:pt x="4371818" y="0"/>
                </a:lnTo>
                <a:lnTo>
                  <a:pt x="4371818" y="6194509"/>
                </a:lnTo>
                <a:lnTo>
                  <a:pt x="0" y="6194509"/>
                </a:lnTo>
                <a:lnTo>
                  <a:pt x="0" y="0"/>
                </a:lnTo>
                <a:close/>
              </a:path>
            </a:pathLst>
          </a:custGeom>
          <a:blipFill>
            <a:blip r:embed="rId2"/>
            <a:stretch>
              <a:fillRect l="0" t="0" r="0" b="0"/>
            </a:stretch>
          </a:blipFill>
        </p:spPr>
      </p:sp>
      <p:sp>
        <p:nvSpPr>
          <p:cNvPr name="TextBox 3" id="3"/>
          <p:cNvSpPr txBox="true"/>
          <p:nvPr/>
        </p:nvSpPr>
        <p:spPr>
          <a:xfrm rot="0">
            <a:off x="5631467" y="3052145"/>
            <a:ext cx="11627833" cy="1065530"/>
          </a:xfrm>
          <a:prstGeom prst="rect">
            <a:avLst/>
          </a:prstGeom>
        </p:spPr>
        <p:txBody>
          <a:bodyPr anchor="t" rtlCol="false" tIns="0" lIns="0" bIns="0" rIns="0">
            <a:spAutoFit/>
          </a:bodyPr>
          <a:lstStyle/>
          <a:p>
            <a:pPr algn="l">
              <a:lnSpc>
                <a:spcPts val="4270"/>
              </a:lnSpc>
            </a:pPr>
            <a:r>
              <a:rPr lang="en-US" b="true" sz="3050">
                <a:solidFill>
                  <a:srgbClr val="222A9B"/>
                </a:solidFill>
                <a:latin typeface="Public Sans Bold"/>
                <a:ea typeface="Public Sans Bold"/>
                <a:cs typeface="Public Sans Bold"/>
                <a:sym typeface="Public Sans Bold"/>
              </a:rPr>
              <a:t>Learn TensorFlow 2.0: Implement Machine Learning and Deep Learning Models with Python</a:t>
            </a:r>
          </a:p>
        </p:txBody>
      </p:sp>
      <p:sp>
        <p:nvSpPr>
          <p:cNvPr name="TextBox 4" id="4"/>
          <p:cNvSpPr txBox="true"/>
          <p:nvPr/>
        </p:nvSpPr>
        <p:spPr>
          <a:xfrm rot="0">
            <a:off x="1028700" y="1019175"/>
            <a:ext cx="9717587" cy="929809"/>
          </a:xfrm>
          <a:prstGeom prst="rect">
            <a:avLst/>
          </a:prstGeom>
        </p:spPr>
        <p:txBody>
          <a:bodyPr anchor="t" rtlCol="false" tIns="0" lIns="0" bIns="0" rIns="0">
            <a:spAutoFit/>
          </a:bodyPr>
          <a:lstStyle/>
          <a:p>
            <a:pPr algn="l">
              <a:lnSpc>
                <a:spcPts val="7291"/>
              </a:lnSpc>
            </a:pPr>
            <a:r>
              <a:rPr lang="en-US" sz="6076" b="true">
                <a:solidFill>
                  <a:srgbClr val="222A9B"/>
                </a:solidFill>
                <a:latin typeface="Public Sans Bold"/>
                <a:ea typeface="Public Sans Bold"/>
                <a:cs typeface="Public Sans Bold"/>
                <a:sym typeface="Public Sans Bold"/>
              </a:rPr>
              <a:t>I. TENSORFLOW</a:t>
            </a:r>
          </a:p>
        </p:txBody>
      </p:sp>
      <p:sp>
        <p:nvSpPr>
          <p:cNvPr name="TextBox 5" id="5"/>
          <p:cNvSpPr txBox="true"/>
          <p:nvPr/>
        </p:nvSpPr>
        <p:spPr>
          <a:xfrm rot="0">
            <a:off x="1028700" y="2184460"/>
            <a:ext cx="7787508" cy="620035"/>
          </a:xfrm>
          <a:prstGeom prst="rect">
            <a:avLst/>
          </a:prstGeom>
        </p:spPr>
        <p:txBody>
          <a:bodyPr anchor="t" rtlCol="false" tIns="0" lIns="0" bIns="0" rIns="0">
            <a:spAutoFit/>
          </a:bodyPr>
          <a:lstStyle/>
          <a:p>
            <a:pPr algn="l">
              <a:lnSpc>
                <a:spcPts val="4929"/>
              </a:lnSpc>
              <a:spcBef>
                <a:spcPct val="0"/>
              </a:spcBef>
            </a:pPr>
            <a:r>
              <a:rPr lang="en-US" b="true" sz="3521" i="true">
                <a:solidFill>
                  <a:srgbClr val="182D88"/>
                </a:solidFill>
                <a:latin typeface="Public Sans Bold Italics"/>
                <a:ea typeface="Public Sans Bold Italics"/>
                <a:cs typeface="Public Sans Bold Italics"/>
                <a:sym typeface="Public Sans Bold Italics"/>
              </a:rPr>
              <a:t>Tài liệu tham khảo</a:t>
            </a:r>
          </a:p>
        </p:txBody>
      </p:sp>
      <p:sp>
        <p:nvSpPr>
          <p:cNvPr name="TextBox 6" id="6"/>
          <p:cNvSpPr txBox="true"/>
          <p:nvPr/>
        </p:nvSpPr>
        <p:spPr>
          <a:xfrm rot="0">
            <a:off x="5631467" y="4310452"/>
            <a:ext cx="11627833" cy="3013710"/>
          </a:xfrm>
          <a:prstGeom prst="rect">
            <a:avLst/>
          </a:prstGeom>
        </p:spPr>
        <p:txBody>
          <a:bodyPr anchor="t" rtlCol="false" tIns="0" lIns="0" bIns="0" rIns="0">
            <a:spAutoFit/>
          </a:bodyPr>
          <a:lstStyle/>
          <a:p>
            <a:pPr algn="l">
              <a:lnSpc>
                <a:spcPts val="3990"/>
              </a:lnSpc>
            </a:pPr>
            <a:r>
              <a:rPr lang="en-US" sz="2850">
                <a:solidFill>
                  <a:srgbClr val="000000"/>
                </a:solidFill>
                <a:latin typeface="Public Sans"/>
                <a:ea typeface="Public Sans"/>
                <a:cs typeface="Public Sans"/>
                <a:sym typeface="Public Sans"/>
              </a:rPr>
              <a:t>Learn TensorFlow 2.0 là quyển sách được viết bởi 2 tác giả Pramod Singh và Avish Manure. </a:t>
            </a:r>
          </a:p>
          <a:p>
            <a:pPr algn="l">
              <a:lnSpc>
                <a:spcPts val="3990"/>
              </a:lnSpc>
            </a:pPr>
            <a:r>
              <a:rPr lang="en-US" sz="2850">
                <a:solidFill>
                  <a:srgbClr val="000000"/>
                </a:solidFill>
                <a:latin typeface="Public Sans"/>
                <a:ea typeface="Public Sans"/>
                <a:cs typeface="Public Sans"/>
                <a:sym typeface="Public Sans"/>
              </a:rPr>
              <a:t>Sách bắt đầu bằng việc giới thiệu framework TensorFlow 2.0 và những thay đổi chính từ bản phát hành trước đó. </a:t>
            </a:r>
          </a:p>
          <a:p>
            <a:pPr algn="l">
              <a:lnSpc>
                <a:spcPts val="3990"/>
              </a:lnSpc>
              <a:spcBef>
                <a:spcPct val="0"/>
              </a:spcBef>
            </a:pPr>
            <a:r>
              <a:rPr lang="en-US" sz="2850">
                <a:solidFill>
                  <a:srgbClr val="000000"/>
                </a:solidFill>
                <a:latin typeface="Public Sans"/>
                <a:ea typeface="Public Sans"/>
                <a:cs typeface="Public Sans"/>
                <a:sym typeface="Public Sans"/>
              </a:rPr>
              <a:t>Quyển này cũng tập trụng vào phần dựng các model ‘Supervised Machine Learning’ bằng cách dùng TensorFlow.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28700" y="3046835"/>
            <a:ext cx="3893754" cy="6211465"/>
            <a:chOff x="0" y="0"/>
            <a:chExt cx="5191672" cy="8281953"/>
          </a:xfrm>
        </p:grpSpPr>
        <p:sp>
          <p:nvSpPr>
            <p:cNvPr name="Freeform 3" id="3"/>
            <p:cNvSpPr/>
            <p:nvPr/>
          </p:nvSpPr>
          <p:spPr>
            <a:xfrm flipH="false" flipV="false" rot="0">
              <a:off x="380362" y="0"/>
              <a:ext cx="4430948" cy="7068416"/>
            </a:xfrm>
            <a:custGeom>
              <a:avLst/>
              <a:gdLst/>
              <a:ahLst/>
              <a:cxnLst/>
              <a:rect r="r" b="b" t="t" l="l"/>
              <a:pathLst>
                <a:path h="7068416" w="4430948">
                  <a:moveTo>
                    <a:pt x="0" y="0"/>
                  </a:moveTo>
                  <a:lnTo>
                    <a:pt x="4430948" y="0"/>
                  </a:lnTo>
                  <a:lnTo>
                    <a:pt x="4430948" y="7068416"/>
                  </a:lnTo>
                  <a:lnTo>
                    <a:pt x="0" y="7068416"/>
                  </a:lnTo>
                  <a:lnTo>
                    <a:pt x="0" y="0"/>
                  </a:lnTo>
                  <a:close/>
                </a:path>
              </a:pathLst>
            </a:custGeom>
            <a:blipFill>
              <a:blip r:embed="rId2"/>
              <a:stretch>
                <a:fillRect l="0" t="0" r="0" b="0"/>
              </a:stretch>
            </a:blipFill>
          </p:spPr>
        </p:sp>
        <p:sp>
          <p:nvSpPr>
            <p:cNvPr name="TextBox 4" id="4"/>
            <p:cNvSpPr txBox="true"/>
            <p:nvPr/>
          </p:nvSpPr>
          <p:spPr>
            <a:xfrm rot="0">
              <a:off x="0" y="7597847"/>
              <a:ext cx="5191672" cy="684107"/>
            </a:xfrm>
            <a:prstGeom prst="rect">
              <a:avLst/>
            </a:prstGeom>
          </p:spPr>
          <p:txBody>
            <a:bodyPr anchor="t" rtlCol="false" tIns="0" lIns="0" bIns="0" rIns="0">
              <a:spAutoFit/>
            </a:bodyPr>
            <a:lstStyle/>
            <a:p>
              <a:pPr algn="l">
                <a:lnSpc>
                  <a:spcPts val="4270"/>
                </a:lnSpc>
              </a:pPr>
              <a:r>
                <a:rPr lang="en-US" b="true" sz="3050">
                  <a:solidFill>
                    <a:srgbClr val="222A9B"/>
                  </a:solidFill>
                  <a:latin typeface="Public Sans Bold"/>
                  <a:ea typeface="Public Sans Bold"/>
                  <a:cs typeface="Public Sans Bold"/>
                  <a:sym typeface="Public Sans Bold"/>
                </a:rPr>
                <a:t>Tensorflow in 1 Day</a:t>
              </a:r>
            </a:p>
          </p:txBody>
        </p:sp>
      </p:grpSp>
      <p:grpSp>
        <p:nvGrpSpPr>
          <p:cNvPr name="Group 5" id="5"/>
          <p:cNvGrpSpPr/>
          <p:nvPr/>
        </p:nvGrpSpPr>
        <p:grpSpPr>
          <a:xfrm rot="0">
            <a:off x="6431153" y="3087590"/>
            <a:ext cx="5425694" cy="6573737"/>
            <a:chOff x="0" y="0"/>
            <a:chExt cx="7234259" cy="8764983"/>
          </a:xfrm>
        </p:grpSpPr>
        <p:sp>
          <p:nvSpPr>
            <p:cNvPr name="Freeform 6" id="6"/>
            <p:cNvSpPr/>
            <p:nvPr/>
          </p:nvSpPr>
          <p:spPr>
            <a:xfrm flipH="false" flipV="false" rot="0">
              <a:off x="746056" y="0"/>
              <a:ext cx="5742146" cy="7068416"/>
            </a:xfrm>
            <a:custGeom>
              <a:avLst/>
              <a:gdLst/>
              <a:ahLst/>
              <a:cxnLst/>
              <a:rect r="r" b="b" t="t" l="l"/>
              <a:pathLst>
                <a:path h="7068416" w="5742146">
                  <a:moveTo>
                    <a:pt x="0" y="0"/>
                  </a:moveTo>
                  <a:lnTo>
                    <a:pt x="5742147" y="0"/>
                  </a:lnTo>
                  <a:lnTo>
                    <a:pt x="5742147" y="7068416"/>
                  </a:lnTo>
                  <a:lnTo>
                    <a:pt x="0" y="7068416"/>
                  </a:lnTo>
                  <a:lnTo>
                    <a:pt x="0" y="0"/>
                  </a:lnTo>
                  <a:close/>
                </a:path>
              </a:pathLst>
            </a:custGeom>
            <a:blipFill>
              <a:blip r:embed="rId3"/>
              <a:stretch>
                <a:fillRect l="0" t="0" r="0" b="0"/>
              </a:stretch>
            </a:blipFill>
          </p:spPr>
        </p:sp>
        <p:sp>
          <p:nvSpPr>
            <p:cNvPr name="TextBox 7" id="7"/>
            <p:cNvSpPr txBox="true"/>
            <p:nvPr/>
          </p:nvSpPr>
          <p:spPr>
            <a:xfrm rot="0">
              <a:off x="0" y="7369677"/>
              <a:ext cx="7234259" cy="1395307"/>
            </a:xfrm>
            <a:prstGeom prst="rect">
              <a:avLst/>
            </a:prstGeom>
          </p:spPr>
          <p:txBody>
            <a:bodyPr anchor="t" rtlCol="false" tIns="0" lIns="0" bIns="0" rIns="0">
              <a:spAutoFit/>
            </a:bodyPr>
            <a:lstStyle/>
            <a:p>
              <a:pPr algn="l">
                <a:lnSpc>
                  <a:spcPts val="4270"/>
                </a:lnSpc>
              </a:pPr>
              <a:r>
                <a:rPr lang="en-US" b="true" sz="3050">
                  <a:solidFill>
                    <a:srgbClr val="222A9B"/>
                  </a:solidFill>
                  <a:latin typeface="Public Sans Bold"/>
                  <a:ea typeface="Public Sans Bold"/>
                  <a:cs typeface="Public Sans Bold"/>
                  <a:sym typeface="Public Sans Bold"/>
                </a:rPr>
                <a:t>Advanced Deep Learning with TensorFlow 2 and Keras</a:t>
              </a:r>
            </a:p>
          </p:txBody>
        </p:sp>
      </p:grpSp>
      <p:sp>
        <p:nvSpPr>
          <p:cNvPr name="TextBox 8" id="8"/>
          <p:cNvSpPr txBox="true"/>
          <p:nvPr/>
        </p:nvSpPr>
        <p:spPr>
          <a:xfrm rot="0">
            <a:off x="1028700" y="1019175"/>
            <a:ext cx="9717587" cy="929809"/>
          </a:xfrm>
          <a:prstGeom prst="rect">
            <a:avLst/>
          </a:prstGeom>
        </p:spPr>
        <p:txBody>
          <a:bodyPr anchor="t" rtlCol="false" tIns="0" lIns="0" bIns="0" rIns="0">
            <a:spAutoFit/>
          </a:bodyPr>
          <a:lstStyle/>
          <a:p>
            <a:pPr algn="l">
              <a:lnSpc>
                <a:spcPts val="7291"/>
              </a:lnSpc>
            </a:pPr>
            <a:r>
              <a:rPr lang="en-US" sz="6076" b="true">
                <a:solidFill>
                  <a:srgbClr val="222A9B"/>
                </a:solidFill>
                <a:latin typeface="Public Sans Bold"/>
                <a:ea typeface="Public Sans Bold"/>
                <a:cs typeface="Public Sans Bold"/>
                <a:sym typeface="Public Sans Bold"/>
              </a:rPr>
              <a:t>I. TENSORFLOW</a:t>
            </a:r>
          </a:p>
        </p:txBody>
      </p:sp>
      <p:sp>
        <p:nvSpPr>
          <p:cNvPr name="TextBox 9" id="9"/>
          <p:cNvSpPr txBox="true"/>
          <p:nvPr/>
        </p:nvSpPr>
        <p:spPr>
          <a:xfrm rot="0">
            <a:off x="1028700" y="2184460"/>
            <a:ext cx="7787508" cy="620035"/>
          </a:xfrm>
          <a:prstGeom prst="rect">
            <a:avLst/>
          </a:prstGeom>
        </p:spPr>
        <p:txBody>
          <a:bodyPr anchor="t" rtlCol="false" tIns="0" lIns="0" bIns="0" rIns="0">
            <a:spAutoFit/>
          </a:bodyPr>
          <a:lstStyle/>
          <a:p>
            <a:pPr algn="l">
              <a:lnSpc>
                <a:spcPts val="4929"/>
              </a:lnSpc>
              <a:spcBef>
                <a:spcPct val="0"/>
              </a:spcBef>
            </a:pPr>
            <a:r>
              <a:rPr lang="en-US" b="true" sz="3521" i="true">
                <a:solidFill>
                  <a:srgbClr val="182D88"/>
                </a:solidFill>
                <a:latin typeface="Public Sans Bold Italics"/>
                <a:ea typeface="Public Sans Bold Italics"/>
                <a:cs typeface="Public Sans Bold Italics"/>
                <a:sym typeface="Public Sans Bold Italics"/>
              </a:rPr>
              <a:t>Tài liệu tham khảo</a:t>
            </a:r>
          </a:p>
        </p:txBody>
      </p:sp>
      <p:grpSp>
        <p:nvGrpSpPr>
          <p:cNvPr name="Group 10" id="10"/>
          <p:cNvGrpSpPr/>
          <p:nvPr/>
        </p:nvGrpSpPr>
        <p:grpSpPr>
          <a:xfrm rot="0">
            <a:off x="13113268" y="3046835"/>
            <a:ext cx="4303614" cy="6614492"/>
            <a:chOff x="0" y="0"/>
            <a:chExt cx="5738151" cy="8819323"/>
          </a:xfrm>
        </p:grpSpPr>
        <p:sp>
          <p:nvSpPr>
            <p:cNvPr name="Freeform 11" id="11"/>
            <p:cNvSpPr/>
            <p:nvPr/>
          </p:nvSpPr>
          <p:spPr>
            <a:xfrm flipH="false" flipV="false" rot="0">
              <a:off x="334616" y="0"/>
              <a:ext cx="5068920" cy="7247937"/>
            </a:xfrm>
            <a:custGeom>
              <a:avLst/>
              <a:gdLst/>
              <a:ahLst/>
              <a:cxnLst/>
              <a:rect r="r" b="b" t="t" l="l"/>
              <a:pathLst>
                <a:path h="7247937" w="5068920">
                  <a:moveTo>
                    <a:pt x="0" y="0"/>
                  </a:moveTo>
                  <a:lnTo>
                    <a:pt x="5068919" y="0"/>
                  </a:lnTo>
                  <a:lnTo>
                    <a:pt x="5068919" y="7247937"/>
                  </a:lnTo>
                  <a:lnTo>
                    <a:pt x="0" y="7247937"/>
                  </a:lnTo>
                  <a:lnTo>
                    <a:pt x="0" y="0"/>
                  </a:lnTo>
                  <a:close/>
                </a:path>
              </a:pathLst>
            </a:custGeom>
            <a:blipFill>
              <a:blip r:embed="rId4"/>
              <a:stretch>
                <a:fillRect l="0" t="0" r="0" b="0"/>
              </a:stretch>
            </a:blipFill>
          </p:spPr>
        </p:sp>
        <p:sp>
          <p:nvSpPr>
            <p:cNvPr name="TextBox 12" id="12"/>
            <p:cNvSpPr txBox="true"/>
            <p:nvPr/>
          </p:nvSpPr>
          <p:spPr>
            <a:xfrm rot="0">
              <a:off x="0" y="7424016"/>
              <a:ext cx="5738151" cy="1395307"/>
            </a:xfrm>
            <a:prstGeom prst="rect">
              <a:avLst/>
            </a:prstGeom>
          </p:spPr>
          <p:txBody>
            <a:bodyPr anchor="t" rtlCol="false" tIns="0" lIns="0" bIns="0" rIns="0">
              <a:spAutoFit/>
            </a:bodyPr>
            <a:lstStyle/>
            <a:p>
              <a:pPr algn="l">
                <a:lnSpc>
                  <a:spcPts val="4270"/>
                </a:lnSpc>
              </a:pPr>
              <a:r>
                <a:rPr lang="en-US" b="true" sz="3050">
                  <a:solidFill>
                    <a:srgbClr val="222A9B"/>
                  </a:solidFill>
                  <a:latin typeface="Public Sans Bold"/>
                  <a:ea typeface="Public Sans Bold"/>
                  <a:cs typeface="Public Sans Bold"/>
                  <a:sym typeface="Public Sans Bold"/>
                </a:rPr>
                <a:t>Pro Deep Learning with TensorFlow</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DAGe4-jGtI0</dc:identifier>
  <dcterms:modified xsi:type="dcterms:W3CDTF">2011-08-01T06:04:30Z</dcterms:modified>
  <cp:revision>1</cp:revision>
  <dc:title>Đồ án giữa kỳ - Lập trình Python - Nhóm 14</dc:title>
</cp:coreProperties>
</file>